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Default Extension="jpeg" ContentType="image/jpeg"/>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263" r:id="rId3"/>
    <p:sldId id="285" r:id="rId4"/>
    <p:sldId id="266" r:id="rId5"/>
    <p:sldId id="286" r:id="rId6"/>
    <p:sldId id="290" r:id="rId7"/>
    <p:sldId id="262" r:id="rId8"/>
    <p:sldId id="261" r:id="rId9"/>
    <p:sldId id="260" r:id="rId10"/>
    <p:sldId id="280" r:id="rId11"/>
    <p:sldId id="289" r:id="rId12"/>
    <p:sldId id="264" r:id="rId13"/>
    <p:sldId id="295" r:id="rId14"/>
    <p:sldId id="296" r:id="rId15"/>
    <p:sldId id="297" r:id="rId16"/>
    <p:sldId id="298"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281" r:id="rId32"/>
    <p:sldId id="259" r:id="rId33"/>
    <p:sldId id="311" r:id="rId34"/>
    <p:sldId id="312" r:id="rId35"/>
    <p:sldId id="313" r:id="rId36"/>
    <p:sldId id="338" r:id="rId37"/>
    <p:sldId id="265" r:id="rId38"/>
    <p:sldId id="294" r:id="rId39"/>
    <p:sldId id="267" r:id="rId40"/>
    <p:sldId id="314" r:id="rId41"/>
    <p:sldId id="333" r:id="rId42"/>
    <p:sldId id="334" r:id="rId43"/>
    <p:sldId id="335" r:id="rId44"/>
    <p:sldId id="336" r:id="rId45"/>
    <p:sldId id="337" r:id="rId46"/>
    <p:sldId id="268" r:id="rId47"/>
    <p:sldId id="300" r:id="rId48"/>
    <p:sldId id="308" r:id="rId49"/>
    <p:sldId id="309" r:id="rId50"/>
    <p:sldId id="310" r:id="rId51"/>
    <p:sldId id="301" r:id="rId52"/>
    <p:sldId id="269" r:id="rId53"/>
    <p:sldId id="282" r:id="rId54"/>
    <p:sldId id="331" r:id="rId55"/>
    <p:sldId id="332" r:id="rId56"/>
    <p:sldId id="270" r:id="rId57"/>
    <p:sldId id="283" r:id="rId58"/>
    <p:sldId id="284" r:id="rId59"/>
    <p:sldId id="288" r:id="rId60"/>
    <p:sldId id="291" r:id="rId61"/>
    <p:sldId id="292" r:id="rId62"/>
    <p:sldId id="299" r:id="rId63"/>
    <p:sldId id="302" r:id="rId64"/>
    <p:sldId id="271" r:id="rId65"/>
    <p:sldId id="305" r:id="rId66"/>
    <p:sldId id="306" r:id="rId67"/>
    <p:sldId id="307" r:id="rId68"/>
    <p:sldId id="272" r:id="rId69"/>
    <p:sldId id="273" r:id="rId70"/>
    <p:sldId id="303" r:id="rId71"/>
    <p:sldId id="304" r:id="rId72"/>
    <p:sldId id="330" r:id="rId73"/>
    <p:sldId id="274" r:id="rId74"/>
    <p:sldId id="275" r:id="rId75"/>
    <p:sldId id="287" r:id="rId76"/>
    <p:sldId id="276" r:id="rId77"/>
    <p:sldId id="293" r:id="rId78"/>
    <p:sldId id="277" r:id="rId79"/>
    <p:sldId id="278" r:id="rId80"/>
    <p:sldId id="279" r:id="rId81"/>
  </p:sldIdLst>
  <p:sldSz cx="9144000" cy="6858000" type="screen4x3"/>
  <p:notesSz cx="6858000" cy="1005205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45" autoAdjust="0"/>
  </p:normalViewPr>
  <p:slideViewPr>
    <p:cSldViewPr>
      <p:cViewPr varScale="1">
        <p:scale>
          <a:sx n="83" d="100"/>
          <a:sy n="83" d="100"/>
        </p:scale>
        <p:origin x="-69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50323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503238"/>
          </a:xfrm>
          <a:prstGeom prst="rect">
            <a:avLst/>
          </a:prstGeom>
        </p:spPr>
        <p:txBody>
          <a:bodyPr vert="horz" lIns="91440" tIns="45720" rIns="91440" bIns="45720" rtlCol="0"/>
          <a:lstStyle>
            <a:lvl1pPr algn="r">
              <a:defRPr sz="1200"/>
            </a:lvl1pPr>
          </a:lstStyle>
          <a:p>
            <a:fld id="{2A93844F-6C35-4F1D-AFE9-AA7C7C96D104}" type="datetimeFigureOut">
              <a:rPr lang="pl-PL" smtClean="0"/>
              <a:pPr/>
              <a:t>2011-12-29</a:t>
            </a:fld>
            <a:endParaRPr lang="pl-PL"/>
          </a:p>
        </p:txBody>
      </p:sp>
      <p:sp>
        <p:nvSpPr>
          <p:cNvPr id="4" name="Symbol zastępczy stopki 3"/>
          <p:cNvSpPr>
            <a:spLocks noGrp="1"/>
          </p:cNvSpPr>
          <p:nvPr>
            <p:ph type="ftr" sz="quarter" idx="2"/>
          </p:nvPr>
        </p:nvSpPr>
        <p:spPr>
          <a:xfrm>
            <a:off x="0" y="9547225"/>
            <a:ext cx="2971800" cy="503238"/>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9547225"/>
            <a:ext cx="2971800" cy="503238"/>
          </a:xfrm>
          <a:prstGeom prst="rect">
            <a:avLst/>
          </a:prstGeom>
        </p:spPr>
        <p:txBody>
          <a:bodyPr vert="horz" lIns="91440" tIns="45720" rIns="91440" bIns="45720" rtlCol="0" anchor="b"/>
          <a:lstStyle>
            <a:lvl1pPr algn="r">
              <a:defRPr sz="1200"/>
            </a:lvl1pPr>
          </a:lstStyle>
          <a:p>
            <a:fld id="{6578B056-25C5-46B6-8770-75E505F5C3E5}" type="slidenum">
              <a:rPr lang="pl-PL" smtClean="0"/>
              <a:pPr/>
              <a:t>‹#›</a:t>
            </a:fld>
            <a:endParaRPr lang="pl-PL"/>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50323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503238"/>
          </a:xfrm>
          <a:prstGeom prst="rect">
            <a:avLst/>
          </a:prstGeom>
        </p:spPr>
        <p:txBody>
          <a:bodyPr vert="horz" lIns="91440" tIns="45720" rIns="91440" bIns="45720" rtlCol="0"/>
          <a:lstStyle>
            <a:lvl1pPr algn="r">
              <a:defRPr sz="1200"/>
            </a:lvl1pPr>
          </a:lstStyle>
          <a:p>
            <a:fld id="{4E11CF96-1731-431C-B52C-E202F9FB7971}" type="datetimeFigureOut">
              <a:rPr lang="pl-PL" smtClean="0"/>
              <a:pPr/>
              <a:t>2011-12-29</a:t>
            </a:fld>
            <a:endParaRPr lang="pl-PL"/>
          </a:p>
        </p:txBody>
      </p:sp>
      <p:sp>
        <p:nvSpPr>
          <p:cNvPr id="4" name="Symbol zastępczy obrazu slajdu 3"/>
          <p:cNvSpPr>
            <a:spLocks noGrp="1" noRot="1" noChangeAspect="1"/>
          </p:cNvSpPr>
          <p:nvPr>
            <p:ph type="sldImg" idx="2"/>
          </p:nvPr>
        </p:nvSpPr>
        <p:spPr>
          <a:xfrm>
            <a:off x="917575" y="754063"/>
            <a:ext cx="5022850" cy="37687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775200"/>
            <a:ext cx="5486400" cy="452278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547225"/>
            <a:ext cx="2971800" cy="50323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9547225"/>
            <a:ext cx="2971800" cy="503238"/>
          </a:xfrm>
          <a:prstGeom prst="rect">
            <a:avLst/>
          </a:prstGeom>
        </p:spPr>
        <p:txBody>
          <a:bodyPr vert="horz" lIns="91440" tIns="45720" rIns="91440" bIns="45720" rtlCol="0" anchor="b"/>
          <a:lstStyle>
            <a:lvl1pPr algn="r">
              <a:defRPr sz="1200"/>
            </a:lvl1pPr>
          </a:lstStyle>
          <a:p>
            <a:fld id="{DBFB648F-D654-4054-AF42-51A20719EC29}" type="slidenum">
              <a:rPr lang="pl-PL" smtClean="0"/>
              <a:pPr/>
              <a:t>‹#›</a:t>
            </a:fld>
            <a:endParaRPr lang="pl-PL"/>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10</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11</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12</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13</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14</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15</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16</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17</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18</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19</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20</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21</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22</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23</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24</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25</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26</a:t>
            </a:fld>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27</a:t>
            </a:fld>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28</a:t>
            </a:fld>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29</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30</a:t>
            </a:fld>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31</a:t>
            </a:fld>
            <a:endParaRPr lang="pl-P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32</a:t>
            </a:fld>
            <a:endParaRPr lang="pl-P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33</a:t>
            </a:fld>
            <a:endParaRPr 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34</a:t>
            </a:fld>
            <a:endParaRPr 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35</a:t>
            </a:fld>
            <a:endParaRPr 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36</a:t>
            </a:fld>
            <a:endParaRPr lang="pl-P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37</a:t>
            </a:fld>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38</a:t>
            </a:fld>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39</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a:t>
            </a:fld>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40</a:t>
            </a:fld>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41</a:t>
            </a:fld>
            <a:endParaRPr lang="pl-P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42</a:t>
            </a:fld>
            <a:endParaRPr 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43</a:t>
            </a:fld>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44</a:t>
            </a:fld>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45</a:t>
            </a:fld>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46</a:t>
            </a:fld>
            <a:endParaRPr lang="pl-P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47</a:t>
            </a:fld>
            <a:endParaRPr lang="pl-P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48</a:t>
            </a:fld>
            <a:endParaRPr 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49</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a:t>
            </a:fld>
            <a:endParaRPr lang="pl-P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50</a:t>
            </a:fld>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51</a:t>
            </a:fld>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52</a:t>
            </a:fld>
            <a:endParaRPr lang="pl-P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53</a:t>
            </a:fld>
            <a:endParaRPr 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54</a:t>
            </a:fld>
            <a:endParaRPr lang="pl-P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55</a:t>
            </a:fld>
            <a:endParaRPr lang="pl-P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56</a:t>
            </a:fld>
            <a:endParaRPr lang="pl-P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57</a:t>
            </a:fld>
            <a:endParaRPr lang="pl-P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58</a:t>
            </a:fld>
            <a:endParaRPr lang="pl-P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59</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a:t>
            </a:fld>
            <a:endParaRPr lang="pl-P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60</a:t>
            </a:fld>
            <a:endParaRPr lang="pl-P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61</a:t>
            </a:fld>
            <a:endParaRPr lang="pl-P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62</a:t>
            </a:fld>
            <a:endParaRPr lang="pl-P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63</a:t>
            </a:fld>
            <a:endParaRPr lang="pl-P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64</a:t>
            </a:fld>
            <a:endParaRPr lang="pl-P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65</a:t>
            </a:fld>
            <a:endParaRPr 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66</a:t>
            </a:fld>
            <a:endParaRPr lang="pl-P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67</a:t>
            </a:fld>
            <a:endParaRPr lang="pl-P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68</a:t>
            </a:fld>
            <a:endParaRPr lang="pl-P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69</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a:t>
            </a:fld>
            <a:endParaRPr lang="pl-P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70</a:t>
            </a:fld>
            <a:endParaRPr lang="pl-PL"/>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71</a:t>
            </a:fld>
            <a:endParaRPr lang="pl-PL"/>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72</a:t>
            </a:fld>
            <a:endParaRPr lang="pl-PL"/>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73</a:t>
            </a:fld>
            <a:endParaRPr lang="pl-PL"/>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74</a:t>
            </a:fld>
            <a:endParaRPr lang="pl-PL"/>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75</a:t>
            </a:fld>
            <a:endParaRPr lang="pl-PL"/>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76</a:t>
            </a:fld>
            <a:endParaRPr lang="pl-PL"/>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77</a:t>
            </a:fld>
            <a:endParaRPr lang="pl-PL"/>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78</a:t>
            </a:fld>
            <a:endParaRPr lang="pl-PL"/>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79</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8</a:t>
            </a:fld>
            <a:endParaRPr lang="pl-P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80</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BFB648F-D654-4054-AF42-51A20719EC29}" type="slidenum">
              <a:rPr lang="pl-PL" smtClean="0"/>
              <a:pPr/>
              <a:t>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8143198-D00E-46F2-85D1-110E9E815B41}" type="datetimeFigureOut">
              <a:rPr lang="pl-PL" smtClean="0"/>
              <a:pPr/>
              <a:t>2011-12-29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60892-3D07-47E5-B838-B36CE7A984AE}"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43198-D00E-46F2-85D1-110E9E815B41}" type="datetimeFigureOut">
              <a:rPr lang="pl-PL" smtClean="0"/>
              <a:pPr/>
              <a:t>2011-12-29</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60892-3D07-47E5-B838-B36CE7A984A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rakow.p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sodr.gov.pl/" TargetMode="Externa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412777"/>
            <a:ext cx="7772400" cy="2016223"/>
          </a:xfrm>
        </p:spPr>
        <p:txBody>
          <a:bodyPr>
            <a:normAutofit fontScale="90000"/>
          </a:bodyPr>
          <a:lstStyle/>
          <a:p>
            <a:r>
              <a:rPr lang="pl-PL" dirty="0" smtClean="0"/>
              <a:t>Materiały zgromadzone do wydania publikacji pn. „Od kołyski aż po...”</a:t>
            </a:r>
            <a:br>
              <a:rPr lang="pl-PL" dirty="0" smtClean="0"/>
            </a:br>
            <a:r>
              <a:rPr lang="pl-PL" dirty="0" smtClean="0"/>
              <a:t>z terenu gminy Raków</a:t>
            </a:r>
            <a:endParaRPr lang="pl-PL" dirty="0"/>
          </a:p>
        </p:txBody>
      </p:sp>
      <p:sp>
        <p:nvSpPr>
          <p:cNvPr id="3" name="Podtytuł 2"/>
          <p:cNvSpPr>
            <a:spLocks noGrp="1"/>
          </p:cNvSpPr>
          <p:nvPr>
            <p:ph type="subTitle" idx="1"/>
          </p:nvPr>
        </p:nvSpPr>
        <p:spPr>
          <a:xfrm>
            <a:off x="971600" y="3501008"/>
            <a:ext cx="7200800" cy="2760712"/>
          </a:xfrm>
        </p:spPr>
        <p:txBody>
          <a:bodyPr>
            <a:normAutofit fontScale="92500" lnSpcReduction="20000"/>
          </a:bodyPr>
          <a:lstStyle/>
          <a:p>
            <a:pPr algn="just"/>
            <a:r>
              <a:rPr lang="pl-PL" sz="1700" dirty="0" smtClean="0">
                <a:solidFill>
                  <a:schemeClr val="accent2">
                    <a:lumMod val="50000"/>
                  </a:schemeClr>
                </a:solidFill>
              </a:rPr>
              <a:t>Koordynator:</a:t>
            </a:r>
          </a:p>
          <a:p>
            <a:pPr algn="just"/>
            <a:r>
              <a:rPr lang="pl-PL" sz="1700" dirty="0" smtClean="0">
                <a:solidFill>
                  <a:schemeClr val="accent2">
                    <a:lumMod val="50000"/>
                  </a:schemeClr>
                </a:solidFill>
              </a:rPr>
              <a:t>Centrum Kultury Fizycznej i Rozwoju Lokalnego w Rakowie</a:t>
            </a:r>
          </a:p>
          <a:p>
            <a:pPr algn="just"/>
            <a:r>
              <a:rPr lang="pl-PL" sz="1700" dirty="0" smtClean="0">
                <a:solidFill>
                  <a:schemeClr val="accent2">
                    <a:lumMod val="50000"/>
                  </a:schemeClr>
                </a:solidFill>
              </a:rPr>
              <a:t>Partnerzy:</a:t>
            </a:r>
          </a:p>
          <a:p>
            <a:pPr algn="just"/>
            <a:r>
              <a:rPr lang="pl-PL" sz="1700" dirty="0" smtClean="0">
                <a:solidFill>
                  <a:schemeClr val="accent2">
                    <a:lumMod val="50000"/>
                  </a:schemeClr>
                </a:solidFill>
              </a:rPr>
              <a:t>Gminna Bibliotek Publiczna w Rakowie;</a:t>
            </a:r>
          </a:p>
          <a:p>
            <a:pPr algn="just"/>
            <a:r>
              <a:rPr lang="pl-PL" sz="1700" dirty="0" smtClean="0">
                <a:solidFill>
                  <a:schemeClr val="accent2">
                    <a:lumMod val="50000"/>
                  </a:schemeClr>
                </a:solidFill>
              </a:rPr>
              <a:t>Gimnazjum im. Jana Pawła II w Rakowie;</a:t>
            </a:r>
          </a:p>
          <a:p>
            <a:pPr algn="just"/>
            <a:r>
              <a:rPr lang="pl-PL" sz="1600" dirty="0" smtClean="0">
                <a:solidFill>
                  <a:schemeClr val="accent2">
                    <a:lumMod val="50000"/>
                  </a:schemeClr>
                </a:solidFill>
              </a:rPr>
              <a:t>Zespół Szkolno-Przedszkolny w Rakowie;</a:t>
            </a:r>
          </a:p>
          <a:p>
            <a:pPr algn="just"/>
            <a:r>
              <a:rPr lang="pl-PL" sz="1600" dirty="0" smtClean="0">
                <a:solidFill>
                  <a:schemeClr val="accent2">
                    <a:lumMod val="50000"/>
                  </a:schemeClr>
                </a:solidFill>
              </a:rPr>
              <a:t>Szkoła Podstawowa w Ociesękach;</a:t>
            </a:r>
          </a:p>
          <a:p>
            <a:pPr algn="just"/>
            <a:r>
              <a:rPr lang="pl-PL" sz="1600" dirty="0" smtClean="0">
                <a:solidFill>
                  <a:schemeClr val="accent2">
                    <a:lumMod val="50000"/>
                  </a:schemeClr>
                </a:solidFill>
              </a:rPr>
              <a:t>Ochotnicza Straż Pożarna w Chańczy;</a:t>
            </a:r>
          </a:p>
          <a:p>
            <a:pPr algn="just"/>
            <a:r>
              <a:rPr lang="pl-PL" sz="1600" dirty="0" smtClean="0">
                <a:solidFill>
                  <a:schemeClr val="accent2">
                    <a:lumMod val="50000"/>
                  </a:schemeClr>
                </a:solidFill>
              </a:rPr>
              <a:t>Barbara Walkiewicz – KGW Celiny;</a:t>
            </a:r>
          </a:p>
          <a:p>
            <a:pPr algn="just"/>
            <a:r>
              <a:rPr lang="pl-PL" sz="1600" dirty="0" smtClean="0">
                <a:solidFill>
                  <a:schemeClr val="accent2">
                    <a:lumMod val="50000"/>
                  </a:schemeClr>
                </a:solidFill>
              </a:rPr>
              <a:t>Katarzyna </a:t>
            </a:r>
            <a:r>
              <a:rPr lang="pl-PL" sz="1600" dirty="0" err="1" smtClean="0">
                <a:solidFill>
                  <a:schemeClr val="accent2">
                    <a:lumMod val="50000"/>
                  </a:schemeClr>
                </a:solidFill>
              </a:rPr>
              <a:t>Mochocka</a:t>
            </a:r>
            <a:r>
              <a:rPr lang="pl-PL" sz="1600" dirty="0" smtClean="0">
                <a:solidFill>
                  <a:schemeClr val="accent2">
                    <a:lumMod val="50000"/>
                  </a:schemeClr>
                </a:solidFill>
              </a:rPr>
              <a:t> – KGW Wola Wąkopna.</a:t>
            </a:r>
          </a:p>
          <a:p>
            <a:pPr algn="just"/>
            <a:r>
              <a:rPr lang="pl-PL" sz="1600" dirty="0" smtClean="0">
                <a:solidFill>
                  <a:schemeClr val="accent2">
                    <a:lumMod val="50000"/>
                  </a:schemeClr>
                </a:solidFill>
              </a:rPr>
              <a:t>Bibliografia- „Raków. Sarmackie Ateny…”</a:t>
            </a:r>
          </a:p>
          <a:p>
            <a:pPr algn="just"/>
            <a:endParaRPr lang="pl-PL" sz="1600" dirty="0" smtClean="0">
              <a:solidFill>
                <a:schemeClr val="accent2">
                  <a:lumMod val="50000"/>
                </a:schemeClr>
              </a:solidFill>
            </a:endParaRPr>
          </a:p>
          <a:p>
            <a:pPr algn="just"/>
            <a:endParaRPr lang="pl-PL" sz="1600" dirty="0" smtClean="0">
              <a:solidFill>
                <a:schemeClr val="accent2">
                  <a:lumMod val="50000"/>
                </a:schemeClr>
              </a:solidFill>
            </a:endParaRPr>
          </a:p>
          <a:p>
            <a:pPr algn="just"/>
            <a:endParaRPr lang="pl-PL" sz="2000" dirty="0"/>
          </a:p>
        </p:txBody>
      </p:sp>
      <p:pic>
        <p:nvPicPr>
          <p:cNvPr id="4" name="Obraz 3"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5" name="Obraz 4"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6" name="Obraz 5" descr="LOGO CKFiRL.png"/>
          <p:cNvPicPr>
            <a:picLocks noChangeAspect="1"/>
          </p:cNvPicPr>
          <p:nvPr/>
        </p:nvPicPr>
        <p:blipFill>
          <a:blip r:embed="rId5" cstate="print"/>
          <a:stretch>
            <a:fillRect/>
          </a:stretch>
        </p:blipFill>
        <p:spPr>
          <a:xfrm>
            <a:off x="1331720" y="116752"/>
            <a:ext cx="720000" cy="72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657831"/>
            <a:ext cx="8640960" cy="2585323"/>
          </a:xfrm>
          <a:prstGeom prst="rect">
            <a:avLst/>
          </a:prstGeom>
          <a:noFill/>
        </p:spPr>
        <p:txBody>
          <a:bodyPr wrap="square" rtlCol="0">
            <a:spAutoFit/>
          </a:bodyPr>
          <a:lstStyle/>
          <a:p>
            <a:pPr algn="just"/>
            <a:r>
              <a:rPr lang="pl-PL" dirty="0" smtClean="0"/>
              <a:t>ad. 1 dotyczy I. Życie codzienne</a:t>
            </a:r>
          </a:p>
          <a:p>
            <a:pPr algn="just"/>
            <a:endParaRPr lang="pl-PL" dirty="0" smtClean="0"/>
          </a:p>
          <a:p>
            <a:pPr algn="just"/>
            <a:r>
              <a:rPr lang="pl-PL" dirty="0" smtClean="0"/>
              <a:t>Gospodarstwa małe, rozdrobnione, niskotowarowe. Brak specjalizacji w hodowli czy rodzajach upraw. Sadownictwo na niewielką skalę, raczej na użytek własny, niż w celu osiągania konkretnych dochodów.</a:t>
            </a:r>
          </a:p>
          <a:p>
            <a:pPr algn="just"/>
            <a:r>
              <a:rPr lang="pl-PL" dirty="0" smtClean="0"/>
              <a:t>Specyficzny układ zabudowań: domy mieszkalne bliżej drogi głównej, z tyłu zabudowania gospodarskie: obory, stodoły, szopy na narzędzia i opał.</a:t>
            </a:r>
          </a:p>
          <a:p>
            <a:pPr algn="just"/>
            <a:r>
              <a:rPr lang="pl-PL" dirty="0" smtClean="0"/>
              <a:t>W ostatnich latach dynamiczny rozwój gospodarstw agroturystycznych i profilu turystyczno-wypoczynkowym.</a:t>
            </a:r>
            <a:endParaRPr lang="pl-PL"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268760"/>
            <a:ext cx="8640960" cy="5355312"/>
          </a:xfrm>
          <a:prstGeom prst="rect">
            <a:avLst/>
          </a:prstGeom>
          <a:noFill/>
        </p:spPr>
        <p:txBody>
          <a:bodyPr wrap="square" rtlCol="0">
            <a:spAutoFit/>
          </a:bodyPr>
          <a:lstStyle/>
          <a:p>
            <a:pPr algn="just"/>
            <a:r>
              <a:rPr lang="pl-PL" dirty="0" smtClean="0"/>
              <a:t>ad. 1. produkt tradycyjny- „</a:t>
            </a:r>
            <a:r>
              <a:rPr lang="pl-PL" b="1" dirty="0" smtClean="0"/>
              <a:t>Rakowski ziemniak pieczony”</a:t>
            </a:r>
          </a:p>
          <a:p>
            <a:pPr algn="just"/>
            <a:r>
              <a:rPr lang="pl-PL" dirty="0" smtClean="0"/>
              <a:t>„Ziemniak prawdziwie wzorcowy” – to tytuł artykułu z dn. 13 czerwca 2011r. informujący             o wpisie  </a:t>
            </a:r>
            <a:r>
              <a:rPr lang="pl-PL" b="1" dirty="0" smtClean="0"/>
              <a:t>„Rakowskiego ziemniaka pieczonego” na Listę Produktów Tradycyjnych prowadzoną przez Ministra Rolnictwa i Rozwoju Wsi</a:t>
            </a:r>
            <a:r>
              <a:rPr lang="pl-PL" dirty="0" smtClean="0"/>
              <a:t>. To wyróżnienie znalazło równocześnie odzwierciedlenie w postaci Laura Tradycji przyznanego przez Marszałka Województwa Świętokrzyskiego podczas finału wojewódzkiego konkursu „Nasze kulinarne dziedzictwo- smaki regionów”. </a:t>
            </a:r>
          </a:p>
          <a:p>
            <a:pPr algn="just"/>
            <a:r>
              <a:rPr lang="pl-PL" dirty="0" smtClean="0"/>
              <a:t>„</a:t>
            </a:r>
            <a:r>
              <a:rPr lang="pl-PL" b="1" dirty="0" smtClean="0"/>
              <a:t>Od wielu lat w Dębnie koło Rakowa odbywał się uroczystość religijno- obyczajowa podczas której piecze się ziemniaki w specjalnie przygotowanych ogniskach i wspólnie się je spożywa</a:t>
            </a:r>
            <a:r>
              <a:rPr lang="pl-PL" dirty="0" smtClean="0"/>
              <a:t>”- to fragment opisu historii produktu. Fakt ten potwierdzają mieszkańcy Dębna, którzy wzięli udział w badaniu ankietowym wypełniając kwestionariusze etnograficzne. Dodatkowo potwierdzają ów fakt  wycinki prasowe, artykuły z Kroniki Rakowskiej, fotografie stanowiące załączniki do wniosku przygotowanego w Centrum Kultury Fizycznej  i Rozwoju Lokalnego w Rakowie. 12 kwietnia 2011r. odbyło się w Kielcach posiedzenie Rady ds. Produktu Tradycyjnego i Regionalnego Województwa Świętokrzyskiego połączone              z prezentacją produktu członkom Rady oraz jednogłośna akceptacja. </a:t>
            </a:r>
            <a:r>
              <a:rPr lang="pl-PL" b="1" dirty="0" smtClean="0"/>
              <a:t>8 czerwca 2011r</a:t>
            </a:r>
            <a:r>
              <a:rPr lang="pl-PL" dirty="0" smtClean="0"/>
              <a:t>. </a:t>
            </a:r>
            <a:r>
              <a:rPr lang="pl-PL" b="1" dirty="0" smtClean="0"/>
              <a:t>do Centrum Kultury Fizycznej i Rozwoju Lokalnego w Rakowie wpłynęło potwierdzenie              z Ministerstwa  wpisu produktu tradycyjnego pn: rakowski ziemniak pieczony-                         </a:t>
            </a:r>
            <a:r>
              <a:rPr lang="pl-PL" dirty="0" smtClean="0"/>
              <a:t>A. Zwierzyńska</a:t>
            </a:r>
            <a:r>
              <a:rPr lang="pl-PL" b="1" dirty="0" smtClean="0"/>
              <a:t>.</a:t>
            </a:r>
            <a:endParaRPr lang="pl-PL"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3139321"/>
          </a:xfrm>
          <a:prstGeom prst="rect">
            <a:avLst/>
          </a:prstGeom>
          <a:noFill/>
        </p:spPr>
        <p:txBody>
          <a:bodyPr wrap="square" rtlCol="0">
            <a:spAutoFit/>
          </a:bodyPr>
          <a:lstStyle/>
          <a:p>
            <a:r>
              <a:rPr lang="pl-PL" b="1" dirty="0" smtClean="0"/>
              <a:t>I. Życie codzienne</a:t>
            </a:r>
          </a:p>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 Chańcza wieś posiadająca specyfikę – związana z rolnictwem. W przeważającej części specyfika ta odnosi się do terenu gminy Raków. Dodatkową specyfikę stanowi działalność handlowa charakterystyczna dla mieszkańców Rakowa- J. Jaros;</a:t>
            </a:r>
          </a:p>
          <a:p>
            <a:pPr marL="342900" indent="-342900" algn="just"/>
            <a:r>
              <a:rPr lang="pl-PL" dirty="0"/>
              <a:t>	</a:t>
            </a:r>
          </a:p>
          <a:p>
            <a:pPr marL="342900" indent="-342900" algn="just"/>
            <a:r>
              <a:rPr lang="pl-PL" dirty="0" smtClean="0"/>
              <a:t>	Mieszkańcy łączą pracę zawodową z uprawą niewielkich gospodarstw rolnych. Rolnictwo nastawione na zaspokajanie własnych potrzeb, stąd typowe uprawy: zboża, ziemniaki, warzywa. Dość duża powierzchnia zajmowana pod plantację truskawek. Zbieractwo runa leśnego jako dodatkowa forma zarobkowania-I. Sikora.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524315"/>
          </a:xfrm>
          <a:prstGeom prst="rect">
            <a:avLst/>
          </a:prstGeom>
          <a:noFill/>
        </p:spPr>
        <p:txBody>
          <a:bodyPr wrap="square" rtlCol="0">
            <a:spAutoFit/>
          </a:bodyPr>
          <a:lstStyle/>
          <a:p>
            <a:pPr marL="342900" indent="-342900" algn="just"/>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pPr algn="just"/>
            <a:r>
              <a:rPr lang="pl-PL" b="1" dirty="0" smtClean="0"/>
              <a:t>Sitarstwo w Dębnie</a:t>
            </a:r>
            <a:endParaRPr lang="pl-PL" dirty="0" smtClean="0"/>
          </a:p>
          <a:p>
            <a:pPr algn="just"/>
            <a:r>
              <a:rPr lang="pl-PL" b="1" dirty="0" smtClean="0"/>
              <a:t> </a:t>
            </a:r>
            <a:endParaRPr lang="pl-PL" dirty="0" smtClean="0"/>
          </a:p>
          <a:p>
            <a:pPr algn="just"/>
            <a:r>
              <a:rPr lang="pl-PL" b="1" dirty="0" smtClean="0"/>
              <a:t>   </a:t>
            </a:r>
            <a:r>
              <a:rPr lang="pl-PL" dirty="0" smtClean="0"/>
              <a:t>Jadąc z Rakowa do Drogowli po stronie prawej wśród lasów , po drugiej stronie rzeki znajduje się obecnie wieś , dawniej miasteczko Dębno. Będące ośrodkiem sitarstwa. Ludność Dębna od dawna zajmowała się wyrabianiem sit i przetaków, z tego się utrzymywali. Zawód sitarza przechodził z ojca na syna. Sitarstwo jest rzemiosłem polegającym na tworzeniu sit, prostych urządzeń służących do oddzielania od siebie metodą przesiewania obiektów mniejszych, mogących przejść przez oka sita, od większych, pozostających na powierzchni sita. Zależnie od przeznaczenia sita różniły się wielkością oraz wielkością oczek. Przetak czy sito składał się z obłęku i tzw. płótna. Jeżeli zrobienie obłęku nie nastręczało wiele trudności, to produkcja płótna wymagała swego rodzaju precyzji. Łatwiej </a:t>
            </a:r>
            <a:r>
              <a:rPr lang="pl-PL" dirty="0" err="1" smtClean="0"/>
              <a:t>pletło</a:t>
            </a:r>
            <a:r>
              <a:rPr lang="pl-PL" dirty="0" smtClean="0"/>
              <a:t> się je z łyka wyciętego starannie z kawałka drewna, trudniej natomiast </a:t>
            </a:r>
            <a:br>
              <a:rPr lang="pl-PL" dirty="0" smtClean="0"/>
            </a:br>
            <a:r>
              <a:rPr lang="pl-PL" dirty="0" smtClean="0"/>
              <a:t>z drutu czy końskiego włosia.</a:t>
            </a:r>
          </a:p>
          <a:p>
            <a:pPr algn="just"/>
            <a:endParaRPr lang="pl-PL"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247317"/>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Sitarstwo w Dębnie </a:t>
            </a:r>
            <a:r>
              <a:rPr lang="pl-PL" b="1" dirty="0" err="1" smtClean="0"/>
              <a:t>cd</a:t>
            </a:r>
            <a:r>
              <a:rPr lang="pl-PL" b="1" dirty="0" smtClean="0"/>
              <a:t>.</a:t>
            </a:r>
            <a:endParaRPr lang="pl-PL" dirty="0" smtClean="0"/>
          </a:p>
          <a:p>
            <a:r>
              <a:rPr lang="pl-PL" b="1" dirty="0" smtClean="0"/>
              <a:t> </a:t>
            </a:r>
            <a:endParaRPr lang="pl-PL" dirty="0" smtClean="0"/>
          </a:p>
          <a:p>
            <a:pPr algn="just"/>
            <a:r>
              <a:rPr lang="pl-PL" dirty="0" smtClean="0"/>
              <a:t>   Ludzie szli do lasu na wyrąb, oglądali dokładnie drzewo od ziemi do wierzchołka, a jeżeli tylko miało ślady grzyba , trzeba było dokopać się do korzenia , zobaczyć czy </a:t>
            </a:r>
            <a:r>
              <a:rPr lang="pl-PL" dirty="0" err="1" smtClean="0"/>
              <a:t>łupnisty</a:t>
            </a:r>
            <a:r>
              <a:rPr lang="pl-PL" dirty="0" smtClean="0"/>
              <a:t>, bo jeżeli tak, to i cały pień dobrze się łupał. A najlepszy kawałek na przetak, ten </a:t>
            </a:r>
            <a:br>
              <a:rPr lang="pl-PL" dirty="0" smtClean="0"/>
            </a:br>
            <a:r>
              <a:rPr lang="pl-PL" dirty="0" smtClean="0"/>
              <a:t>z wypróchniałym środkiem.  Rzemieślnik z Dębna nie miał prawa kupić w lesie tzw. dłużycy,</a:t>
            </a:r>
          </a:p>
          <a:p>
            <a:pPr algn="just"/>
            <a:r>
              <a:rPr lang="pl-PL" dirty="0" smtClean="0"/>
              <a:t>a tylko drewno opałowe. Kto znanym sobie sposobem drewno pozyskał dobrej jakości, kloce sosnowe długie na półtora metra, w dzień przy świetle słonecznym, nocą przy lampie naftowej, tradycję ojcowską kontynuował. </a:t>
            </a:r>
          </a:p>
          <a:p>
            <a:pPr algn="just"/>
            <a:r>
              <a:rPr lang="pl-PL" dirty="0" smtClean="0"/>
              <a:t>Z nich było jadło , na nich zarobione grosze można było na buty i odzież przeznaczyć. Z sit i                                                                                                               przetaków było na chleb dla całej rodziny. Sitarstwem zajmowała się rodzina: Matuszczyków, Czechów, </a:t>
            </a:r>
            <a:r>
              <a:rPr lang="pl-PL" dirty="0" err="1" smtClean="0"/>
              <a:t>Baltynów</a:t>
            </a:r>
            <a:r>
              <a:rPr lang="pl-PL" dirty="0" smtClean="0"/>
              <a:t>, Wojciechowskich, </a:t>
            </a:r>
            <a:r>
              <a:rPr lang="pl-PL" dirty="0" err="1" smtClean="0"/>
              <a:t>Kobrynów</a:t>
            </a:r>
            <a:r>
              <a:rPr lang="pl-PL" dirty="0" smtClean="0"/>
              <a:t>, Wójcików, </a:t>
            </a:r>
            <a:r>
              <a:rPr lang="pl-PL" dirty="0" err="1" smtClean="0"/>
              <a:t>Łanuchów</a:t>
            </a:r>
            <a:r>
              <a:rPr lang="pl-PL" dirty="0" smtClean="0"/>
              <a:t> i Jakubców.</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247317"/>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Sitarstwo w Dębnie </a:t>
            </a:r>
            <a:r>
              <a:rPr lang="pl-PL" b="1" dirty="0" err="1" smtClean="0"/>
              <a:t>cd</a:t>
            </a:r>
            <a:r>
              <a:rPr lang="pl-PL" b="1" dirty="0" smtClean="0"/>
              <a:t>.</a:t>
            </a:r>
            <a:endParaRPr lang="pl-PL" dirty="0" smtClean="0"/>
          </a:p>
          <a:p>
            <a:pPr algn="just"/>
            <a:r>
              <a:rPr lang="pl-PL" dirty="0" smtClean="0"/>
              <a:t>   Było jak w życiu raz na wozie, kiedy indziej pod nim, a gdy przyszedł czwartek, dzień targu w Łagowie. Szli wydeptanymi przez siebie ścieżkami w kierunku Rembowa, najpierw przez las </a:t>
            </a:r>
            <a:r>
              <a:rPr lang="pl-PL" dirty="0" err="1" smtClean="0"/>
              <a:t>Malnik</a:t>
            </a:r>
            <a:r>
              <a:rPr lang="pl-PL" dirty="0" smtClean="0"/>
              <a:t>, a dalej przez Bardo, koło Trzech Krzyży i przez Wolę Łagowską, niosąc na plecach powiązane w wiązki po dziesięć, albo ułożone niczym w słup wielki, przetaki, że człowieka </a:t>
            </a:r>
            <a:br>
              <a:rPr lang="pl-PL" dirty="0" smtClean="0"/>
            </a:br>
            <a:r>
              <a:rPr lang="pl-PL" dirty="0" smtClean="0"/>
              <a:t>z nich widać nie było. Szli też w inne bardzo dalekie strony. Bywało, że aż do Pińczowa, Buska, Chmielnika , Jędrzejowa, Staszowa i Opatowa – wspominają mieszkańcy Dębna. </a:t>
            </a:r>
          </a:p>
          <a:p>
            <a:pPr algn="just"/>
            <a:r>
              <a:rPr lang="pl-PL" dirty="0" smtClean="0"/>
              <a:t>   Źle się w przetaczanym rzemiośle dziać zaczęło pod koniec lat sześćdziesiątych </a:t>
            </a:r>
            <a:br>
              <a:rPr lang="pl-PL" dirty="0" smtClean="0"/>
            </a:br>
            <a:r>
              <a:rPr lang="pl-PL" dirty="0" smtClean="0"/>
              <a:t>w milenijnym roku 1966 w Dębnie nie paliły się jeszcze żarówki u drewnianych pował. Ale produkcja ,,szła" choć surowca brakowało, bo urzędowy przydział nie wystarczał, a rynek był chłonny, mimo że w gospodarstwach chłopskich maszyn fabrycznych przybywało. Imał się pracowity lud z Dębna, innych zawodów gdy tylko rzemiosło sławne poczęło chylić ku upadkowi.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031873"/>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Sitarstwo w Dębnie </a:t>
            </a:r>
            <a:r>
              <a:rPr lang="pl-PL" b="1" dirty="0" err="1" smtClean="0"/>
              <a:t>cd</a:t>
            </a:r>
            <a:r>
              <a:rPr lang="pl-PL" b="1" dirty="0" smtClean="0"/>
              <a:t>.</a:t>
            </a:r>
            <a:endParaRPr lang="pl-PL" dirty="0" smtClean="0"/>
          </a:p>
          <a:p>
            <a:endParaRPr lang="pl-PL" dirty="0" smtClean="0"/>
          </a:p>
          <a:p>
            <a:r>
              <a:rPr lang="pl-PL" dirty="0" smtClean="0"/>
              <a:t>   Dziś z dawnej świetności pozostały tylko wspomnienia. Stwierdzają , ze smutkiem</a:t>
            </a:r>
          </a:p>
          <a:p>
            <a:r>
              <a:rPr lang="pl-PL" dirty="0" smtClean="0"/>
              <a:t>starsi mieszkańcy , że nikt z młodych nie ima się starego zawodu. Dlatego w Dębnie chwalą </a:t>
            </a:r>
          </a:p>
          <a:p>
            <a:r>
              <a:rPr lang="pl-PL" dirty="0" smtClean="0"/>
              <a:t>dawne czasy , gdzie nie było prawie domu w którym nie robiono przetaków. Jeszcze tu i ówdzie na </a:t>
            </a:r>
          </a:p>
          <a:p>
            <a:r>
              <a:rPr lang="pl-PL" dirty="0" smtClean="0"/>
              <a:t>strychu można znaleźć nie dokończony produkt rzemiosła dawnego. Dwa wieki trudu ludzkiego</a:t>
            </a:r>
          </a:p>
          <a:p>
            <a:r>
              <a:rPr lang="pl-PL" dirty="0" smtClean="0"/>
              <a:t>odeszło w przeszłość. Winni jesteśmy pamięć tej przeszłości.</a:t>
            </a:r>
          </a:p>
          <a:p>
            <a:r>
              <a:rPr lang="pl-PL" dirty="0" smtClean="0"/>
              <a:t> </a:t>
            </a:r>
          </a:p>
          <a:p>
            <a:r>
              <a:rPr lang="pl-PL" sz="1100" dirty="0" smtClean="0"/>
              <a:t>                                                            Informacje zebrał Bartłomiej </a:t>
            </a:r>
            <a:r>
              <a:rPr lang="pl-PL" sz="1100" dirty="0" err="1" smtClean="0"/>
              <a:t>Malanowicz</a:t>
            </a:r>
            <a:r>
              <a:rPr lang="pl-PL" sz="1100" dirty="0" smtClean="0"/>
              <a:t> </a:t>
            </a:r>
            <a:r>
              <a:rPr lang="pl-PL" sz="1100" dirty="0" err="1" smtClean="0"/>
              <a:t>kl.VI</a:t>
            </a:r>
            <a:endParaRPr lang="pl-PL" sz="1100" dirty="0" smtClean="0"/>
          </a:p>
          <a:p>
            <a:r>
              <a:rPr lang="pl-PL" sz="1100" dirty="0" smtClean="0"/>
              <a:t> </a:t>
            </a:r>
          </a:p>
          <a:p>
            <a:pPr algn="just"/>
            <a:endParaRPr lang="pl-PL"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524315"/>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a:t>
            </a:r>
            <a:endParaRPr lang="pl-PL" dirty="0" smtClean="0"/>
          </a:p>
          <a:p>
            <a:endParaRPr lang="pl-PL" dirty="0" smtClean="0"/>
          </a:p>
          <a:p>
            <a:r>
              <a:rPr lang="pl-PL" dirty="0" smtClean="0"/>
              <a:t>   </a:t>
            </a:r>
            <a:r>
              <a:rPr lang="pl-PL" b="1" dirty="0" smtClean="0"/>
              <a:t>Raków</a:t>
            </a:r>
            <a:endParaRPr lang="pl-PL" dirty="0" smtClean="0"/>
          </a:p>
          <a:p>
            <a:r>
              <a:rPr lang="pl-PL" dirty="0" smtClean="0"/>
              <a:t> </a:t>
            </a:r>
          </a:p>
          <a:p>
            <a:pPr algn="just"/>
            <a:r>
              <a:rPr lang="pl-PL" dirty="0" smtClean="0"/>
              <a:t>   Z mapy Struktura gospodarcza Ziem Polskich w XVI wieku będącej załącznikiem do „Historii Polski do roku 1795” Henryka Samsonowicza wynika, że w Rakowie istniały ośrodki przemysłu sukienniczego oraz prochownie i wytwórnie saletry.</a:t>
            </a:r>
          </a:p>
          <a:p>
            <a:pPr algn="just"/>
            <a:r>
              <a:rPr lang="pl-PL" dirty="0" smtClean="0"/>
              <a:t>W latach 70, co wynika z moich rozmów prowadzonych ze starszymi </a:t>
            </a:r>
            <a:r>
              <a:rPr lang="pl-PL" dirty="0" err="1" smtClean="0"/>
              <a:t>rakowianami</a:t>
            </a:r>
            <a:r>
              <a:rPr lang="pl-PL" dirty="0" smtClean="0"/>
              <a:t>, ludność Rakowa zajmowała się szewstwem, garbarstwem, murarstwem. Byli również kamasznicy, zdunowie, masarze, kołodziej a nawet kominiarz i tzw. stróż w jednej osobie.</a:t>
            </a:r>
          </a:p>
          <a:p>
            <a:pPr algn="just"/>
            <a:r>
              <a:rPr lang="pl-PL" dirty="0" smtClean="0"/>
              <a:t>Zgłębiając tajniki niniejszego opracowania pragnę wymienić osoby wykonywujące poszczególne zawody.</a:t>
            </a:r>
          </a:p>
          <a:p>
            <a:pPr algn="just"/>
            <a:r>
              <a:rPr lang="pl-PL" dirty="0" smtClean="0"/>
              <a:t>Podam też ciekawostki, warte przypomnienia.</a:t>
            </a:r>
          </a:p>
          <a:p>
            <a:endParaRPr lang="pl-PL"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524315"/>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endParaRPr lang="pl-PL" dirty="0" smtClean="0"/>
          </a:p>
          <a:p>
            <a:endParaRPr lang="pl-PL" dirty="0" smtClean="0"/>
          </a:p>
          <a:p>
            <a:r>
              <a:rPr lang="pl-PL" b="1" dirty="0" smtClean="0"/>
              <a:t>Kowalstwo</a:t>
            </a:r>
            <a:endParaRPr lang="pl-PL" dirty="0" smtClean="0"/>
          </a:p>
          <a:p>
            <a:r>
              <a:rPr lang="pl-PL" dirty="0" smtClean="0"/>
              <a:t> </a:t>
            </a:r>
          </a:p>
          <a:p>
            <a:r>
              <a:rPr lang="pl-PL" dirty="0" smtClean="0"/>
              <a:t>Kowalstwem w Rakowie zajmowali się:</a:t>
            </a:r>
          </a:p>
          <a:p>
            <a:r>
              <a:rPr lang="pl-PL" dirty="0" smtClean="0"/>
              <a:t>Szpak Wojciech</a:t>
            </a:r>
          </a:p>
          <a:p>
            <a:r>
              <a:rPr lang="pl-PL" dirty="0" smtClean="0"/>
              <a:t>Skalski Julian</a:t>
            </a:r>
          </a:p>
          <a:p>
            <a:r>
              <a:rPr lang="pl-PL" dirty="0" err="1" smtClean="0"/>
              <a:t>Karwaciński</a:t>
            </a:r>
            <a:r>
              <a:rPr lang="pl-PL" dirty="0" smtClean="0"/>
              <a:t> Tadeusz</a:t>
            </a:r>
          </a:p>
          <a:p>
            <a:r>
              <a:rPr lang="pl-PL" dirty="0" smtClean="0"/>
              <a:t>Zieliński Czesław</a:t>
            </a:r>
          </a:p>
          <a:p>
            <a:r>
              <a:rPr lang="pl-PL" dirty="0" smtClean="0"/>
              <a:t>Zieliński Antoni</a:t>
            </a:r>
          </a:p>
          <a:p>
            <a:r>
              <a:rPr lang="pl-PL" dirty="0" err="1" smtClean="0"/>
              <a:t>Wciślik</a:t>
            </a:r>
            <a:r>
              <a:rPr lang="pl-PL" dirty="0" smtClean="0"/>
              <a:t> Michał</a:t>
            </a:r>
          </a:p>
          <a:p>
            <a:r>
              <a:rPr lang="pl-PL" dirty="0" smtClean="0"/>
              <a:t>Lipiec Stanisław a następnie Lipiec Henryk – syn</a:t>
            </a:r>
          </a:p>
          <a:p>
            <a:r>
              <a:rPr lang="pl-PL" dirty="0" smtClean="0"/>
              <a:t>Ludwik </a:t>
            </a:r>
            <a:r>
              <a:rPr lang="pl-PL" dirty="0" err="1" smtClean="0"/>
              <a:t>Ludwik</a:t>
            </a:r>
            <a:endParaRPr lang="pl-PL" dirty="0" smtClean="0"/>
          </a:p>
          <a:p>
            <a:r>
              <a:rPr lang="pl-PL" dirty="0" smtClean="0"/>
              <a:t>Lipiec Jan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4524315"/>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endParaRPr lang="pl-PL" dirty="0" smtClean="0"/>
          </a:p>
          <a:p>
            <a:endParaRPr lang="pl-PL" dirty="0" smtClean="0"/>
          </a:p>
          <a:p>
            <a:r>
              <a:rPr lang="pl-PL" b="1" dirty="0" smtClean="0"/>
              <a:t>Krawcy:</a:t>
            </a:r>
            <a:endParaRPr lang="pl-PL" dirty="0" smtClean="0"/>
          </a:p>
          <a:p>
            <a:r>
              <a:rPr lang="pl-PL" dirty="0" smtClean="0"/>
              <a:t>Kulińska Maria</a:t>
            </a:r>
          </a:p>
          <a:p>
            <a:r>
              <a:rPr lang="pl-PL" dirty="0" smtClean="0"/>
              <a:t>Bochenek Maria</a:t>
            </a:r>
          </a:p>
          <a:p>
            <a:r>
              <a:rPr lang="pl-PL" dirty="0" err="1" smtClean="0"/>
              <a:t>Kobryn</a:t>
            </a:r>
            <a:r>
              <a:rPr lang="pl-PL" dirty="0" smtClean="0"/>
              <a:t> Janina</a:t>
            </a:r>
          </a:p>
          <a:p>
            <a:r>
              <a:rPr lang="pl-PL" dirty="0" smtClean="0"/>
              <a:t>Lipiec Władysław</a:t>
            </a:r>
          </a:p>
          <a:p>
            <a:r>
              <a:rPr lang="pl-PL" dirty="0" smtClean="0"/>
              <a:t>Banasiewicz Marian</a:t>
            </a:r>
          </a:p>
          <a:p>
            <a:r>
              <a:rPr lang="pl-PL" dirty="0" smtClean="0"/>
              <a:t>Pawlik Leonia</a:t>
            </a:r>
          </a:p>
          <a:p>
            <a:r>
              <a:rPr lang="pl-PL" dirty="0" smtClean="0"/>
              <a:t>Banasiewicz Edward</a:t>
            </a:r>
          </a:p>
          <a:p>
            <a:r>
              <a:rPr lang="pl-PL" dirty="0" smtClean="0"/>
              <a:t>Matuszczyk Józef</a:t>
            </a:r>
          </a:p>
          <a:p>
            <a:r>
              <a:rPr lang="pl-PL" dirty="0" smtClean="0"/>
              <a:t>Szwarc Janina</a:t>
            </a:r>
          </a:p>
          <a:p>
            <a:r>
              <a:rPr lang="pl-PL" dirty="0" err="1" smtClean="0"/>
              <a:t>Grosicki</a:t>
            </a:r>
            <a:r>
              <a:rPr lang="pl-PL" dirty="0" smtClean="0"/>
              <a:t> Stanisław</a:t>
            </a:r>
          </a:p>
          <a:p>
            <a:r>
              <a:rPr lang="pl-PL" dirty="0" smtClean="0"/>
              <a:t>a obecnie </a:t>
            </a:r>
            <a:r>
              <a:rPr lang="pl-PL" dirty="0" err="1" smtClean="0"/>
              <a:t>Olsiński</a:t>
            </a:r>
            <a:r>
              <a:rPr lang="pl-PL" dirty="0" smtClean="0"/>
              <a:t> Roman oraz Józefowski Edmund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539552" y="1480423"/>
            <a:ext cx="8136904" cy="4108817"/>
          </a:xfrm>
          <a:prstGeom prst="rect">
            <a:avLst/>
          </a:prstGeom>
          <a:noFill/>
        </p:spPr>
        <p:txBody>
          <a:bodyPr wrap="square" rtlCol="0">
            <a:spAutoFit/>
          </a:bodyPr>
          <a:lstStyle/>
          <a:p>
            <a:pPr algn="just"/>
            <a:r>
              <a:rPr lang="pl-PL" b="1" dirty="0" smtClean="0"/>
              <a:t>Pierwsze</a:t>
            </a:r>
            <a:r>
              <a:rPr lang="pl-PL" dirty="0" smtClean="0"/>
              <a:t> spotkanie informacyjne odbyło się </a:t>
            </a:r>
            <a:r>
              <a:rPr lang="pl-PL" b="1" dirty="0" smtClean="0"/>
              <a:t>8 listopada 2011 r. </a:t>
            </a:r>
            <a:r>
              <a:rPr lang="pl-PL" dirty="0" smtClean="0"/>
              <a:t>w siedzibie Centrum Kultury Fizycznej i Rozwoju Lokalnego w Rakowie z udziałem Koordynatora projektu  Pani Karoliny Mazurczak oraz zaproszonych przez organizatora spotkania – Panią Agnieszkę Zwierzyńską, osób:</a:t>
            </a:r>
          </a:p>
          <a:p>
            <a:pPr algn="just"/>
            <a:endParaRPr lang="pl-PL" dirty="0" smtClean="0"/>
          </a:p>
          <a:p>
            <a:pPr algn="just">
              <a:lnSpc>
                <a:spcPct val="150000"/>
              </a:lnSpc>
              <a:buFont typeface="Arial" pitchFamily="34" charset="0"/>
              <a:buChar char="•"/>
            </a:pPr>
            <a:r>
              <a:rPr lang="pl-PL" dirty="0" smtClean="0"/>
              <a:t> Koła Gospodyń Wiejskich z terenu gminy Raków;</a:t>
            </a:r>
          </a:p>
          <a:p>
            <a:pPr algn="just">
              <a:lnSpc>
                <a:spcPct val="150000"/>
              </a:lnSpc>
              <a:buFont typeface="Arial" pitchFamily="34" charset="0"/>
              <a:buChar char="•"/>
            </a:pPr>
            <a:r>
              <a:rPr lang="pl-PL" dirty="0"/>
              <a:t> </a:t>
            </a:r>
            <a:r>
              <a:rPr lang="pl-PL" dirty="0" smtClean="0"/>
              <a:t>organizacje pozarządowe;</a:t>
            </a:r>
          </a:p>
          <a:p>
            <a:pPr algn="just">
              <a:lnSpc>
                <a:spcPct val="150000"/>
              </a:lnSpc>
              <a:buFont typeface="Arial" pitchFamily="34" charset="0"/>
              <a:buChar char="•"/>
            </a:pPr>
            <a:r>
              <a:rPr lang="pl-PL" dirty="0" smtClean="0"/>
              <a:t> nauczyciele historii, języka polskiego.</a:t>
            </a:r>
          </a:p>
          <a:p>
            <a:pPr algn="just"/>
            <a:endParaRPr lang="pl-PL" dirty="0" smtClean="0"/>
          </a:p>
          <a:p>
            <a:pPr algn="just"/>
            <a:r>
              <a:rPr lang="pl-PL" dirty="0" smtClean="0"/>
              <a:t>W spotkaniu wzięło udział 5 osób.</a:t>
            </a:r>
          </a:p>
          <a:p>
            <a:pPr algn="just"/>
            <a:endParaRPr lang="pl-PL" dirty="0" smtClean="0"/>
          </a:p>
          <a:p>
            <a:pPr algn="just"/>
            <a:r>
              <a:rPr lang="pl-PL" dirty="0" smtClean="0"/>
              <a:t>Wszyscy uczestnicy spotkania otrzymali ankiety opracowane przez Lokalną Grupę Działania „Białe Ługi” pomocną w porządkowaniu gromadzonych materiałów.</a:t>
            </a:r>
          </a:p>
        </p:txBody>
      </p:sp>
      <p:pic>
        <p:nvPicPr>
          <p:cNvPr id="10" name="Obraz 9"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11" name="Obraz 10"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2" name="Obraz 11" descr="LOGO CKFiRL.png"/>
          <p:cNvPicPr>
            <a:picLocks noChangeAspect="1"/>
          </p:cNvPicPr>
          <p:nvPr/>
        </p:nvPicPr>
        <p:blipFill>
          <a:blip r:embed="rId5" cstate="print"/>
          <a:stretch>
            <a:fillRect/>
          </a:stretch>
        </p:blipFill>
        <p:spPr>
          <a:xfrm>
            <a:off x="1331720" y="116752"/>
            <a:ext cx="720000" cy="720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700808"/>
            <a:ext cx="8640960" cy="3693319"/>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endParaRPr lang="pl-PL" dirty="0" smtClean="0"/>
          </a:p>
          <a:p>
            <a:endParaRPr lang="pl-PL" dirty="0" smtClean="0"/>
          </a:p>
          <a:p>
            <a:r>
              <a:rPr lang="pl-PL" b="1" dirty="0" smtClean="0"/>
              <a:t>Młynarze:</a:t>
            </a:r>
            <a:endParaRPr lang="pl-PL" dirty="0" smtClean="0"/>
          </a:p>
          <a:p>
            <a:r>
              <a:rPr lang="pl-PL" dirty="0" smtClean="0"/>
              <a:t>Młyn w Rakowie prowadzili: Szpak Bolesław – młyn czynny był do lat 90.</a:t>
            </a:r>
          </a:p>
          <a:p>
            <a:r>
              <a:rPr lang="pl-PL" dirty="0" smtClean="0"/>
              <a:t> </a:t>
            </a:r>
          </a:p>
          <a:p>
            <a:r>
              <a:rPr lang="pl-PL" dirty="0" smtClean="0"/>
              <a:t>W latach przedwojennych czynny był młyn </a:t>
            </a:r>
            <a:r>
              <a:rPr lang="pl-PL" dirty="0" err="1" smtClean="0"/>
              <a:t>Jelskiego</a:t>
            </a:r>
            <a:r>
              <a:rPr lang="pl-PL" dirty="0" smtClean="0"/>
              <a:t>, którym potem dysponował Raczyński. Młyn ten został wysadzony w związku z budową zalewu Chańcza.</a:t>
            </a:r>
          </a:p>
          <a:p>
            <a:r>
              <a:rPr lang="pl-PL" dirty="0" smtClean="0"/>
              <a:t>Dowiedziałam się także, że w Rudzie młyn prowadził </a:t>
            </a:r>
            <a:r>
              <a:rPr lang="pl-PL" dirty="0" err="1" smtClean="0"/>
              <a:t>Biróg</a:t>
            </a:r>
            <a:r>
              <a:rPr lang="pl-PL" dirty="0" smtClean="0"/>
              <a:t> i Czech, na Mosze </a:t>
            </a:r>
            <a:r>
              <a:rPr lang="pl-PL" dirty="0" err="1" smtClean="0"/>
              <a:t>Sieniek</a:t>
            </a:r>
            <a:r>
              <a:rPr lang="pl-PL" dirty="0" smtClean="0"/>
              <a:t>, a potem Jezierski, w Rembowie Stach Szpak, na Antoniowie – Julek /?/.</a:t>
            </a:r>
          </a:p>
          <a:p>
            <a:r>
              <a:rPr lang="pl-PL" dirty="0" smtClean="0"/>
              <a:t>W Życinach natomiast bracia </a:t>
            </a:r>
            <a:r>
              <a:rPr lang="pl-PL" dirty="0" err="1" smtClean="0"/>
              <a:t>Lizner</a:t>
            </a:r>
            <a:r>
              <a:rPr lang="pl-PL" dirty="0" smtClean="0"/>
              <a:t> oraz </a:t>
            </a:r>
            <a:r>
              <a:rPr lang="pl-PL" dirty="0" err="1" smtClean="0"/>
              <a:t>Kuraciński</a:t>
            </a:r>
            <a:r>
              <a:rPr lang="pl-PL" dirty="0" smtClean="0"/>
              <a:t>. Te młyny również wysadzono podczas prac nad zalewem Chańcza.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96752"/>
            <a:ext cx="8640960" cy="5355312"/>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endParaRPr lang="pl-PL" dirty="0" smtClean="0"/>
          </a:p>
          <a:p>
            <a:r>
              <a:rPr lang="pl-PL" b="1" dirty="0" smtClean="0"/>
              <a:t>Garbarze:</a:t>
            </a:r>
            <a:endParaRPr lang="pl-PL" dirty="0" smtClean="0"/>
          </a:p>
          <a:p>
            <a:r>
              <a:rPr lang="pl-PL" dirty="0" err="1" smtClean="0"/>
              <a:t>Olsiński</a:t>
            </a:r>
            <a:r>
              <a:rPr lang="pl-PL" dirty="0" smtClean="0"/>
              <a:t> Czesław</a:t>
            </a:r>
          </a:p>
          <a:p>
            <a:r>
              <a:rPr lang="pl-PL" dirty="0" err="1" smtClean="0"/>
              <a:t>Olsiński</a:t>
            </a:r>
            <a:r>
              <a:rPr lang="pl-PL" dirty="0" smtClean="0"/>
              <a:t> Józef</a:t>
            </a:r>
          </a:p>
          <a:p>
            <a:r>
              <a:rPr lang="pl-PL" dirty="0" smtClean="0"/>
              <a:t>Zacharski Józef</a:t>
            </a:r>
          </a:p>
          <a:p>
            <a:r>
              <a:rPr lang="pl-PL" dirty="0" smtClean="0"/>
              <a:t>Zacharski Marian</a:t>
            </a:r>
          </a:p>
          <a:p>
            <a:r>
              <a:rPr lang="pl-PL" dirty="0" smtClean="0"/>
              <a:t>Zacharski Stach</a:t>
            </a:r>
          </a:p>
          <a:p>
            <a:r>
              <a:rPr lang="pl-PL" dirty="0" smtClean="0"/>
              <a:t>Szpak Marian</a:t>
            </a:r>
          </a:p>
          <a:p>
            <a:r>
              <a:rPr lang="pl-PL" dirty="0" smtClean="0"/>
              <a:t>Szpak Bolesław</a:t>
            </a:r>
          </a:p>
          <a:p>
            <a:r>
              <a:rPr lang="pl-PL" dirty="0" smtClean="0"/>
              <a:t>Szpak Kazimierz</a:t>
            </a:r>
          </a:p>
          <a:p>
            <a:r>
              <a:rPr lang="pl-PL" dirty="0" smtClean="0"/>
              <a:t>Skalski Stanisław</a:t>
            </a:r>
          </a:p>
          <a:p>
            <a:r>
              <a:rPr lang="pl-PL" dirty="0" smtClean="0"/>
              <a:t>Kania Piotr</a:t>
            </a:r>
          </a:p>
          <a:p>
            <a:r>
              <a:rPr lang="pl-PL" dirty="0" smtClean="0"/>
              <a:t>Gadomski Marian</a:t>
            </a:r>
          </a:p>
          <a:p>
            <a:r>
              <a:rPr lang="pl-PL" dirty="0" err="1" smtClean="0"/>
              <a:t>Rejnowicz</a:t>
            </a:r>
            <a:r>
              <a:rPr lang="pl-PL" dirty="0" smtClean="0"/>
              <a:t> Jan</a:t>
            </a:r>
          </a:p>
          <a:p>
            <a:pPr algn="just"/>
            <a:r>
              <a:rPr lang="pl-PL" dirty="0" smtClean="0"/>
              <a:t>Górski Stanisław – robił tzw. twarde skóry na podeszwy. Zazwyczaj była to skóra bycza </a:t>
            </a:r>
            <a:br>
              <a:rPr lang="pl-PL" dirty="0" smtClean="0"/>
            </a:br>
            <a:r>
              <a:rPr lang="pl-PL" dirty="0" smtClean="0"/>
              <a:t>i z pachwiny. By nadawała się do wyrabiania podeszwy, musiała leżakować w ziemi </a:t>
            </a:r>
            <a:br>
              <a:rPr lang="pl-PL" dirty="0" smtClean="0"/>
            </a:br>
            <a:r>
              <a:rPr lang="pl-PL" dirty="0" smtClean="0"/>
              <a:t>ok. 6 tygodni.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9915"/>
            <a:ext cx="8640960" cy="4247317"/>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Stolarze:</a:t>
            </a:r>
            <a:endParaRPr lang="pl-PL" dirty="0" smtClean="0"/>
          </a:p>
          <a:p>
            <a:r>
              <a:rPr lang="pl-PL" dirty="0" err="1" smtClean="0"/>
              <a:t>Wciślik</a:t>
            </a:r>
            <a:r>
              <a:rPr lang="pl-PL" dirty="0" smtClean="0"/>
              <a:t> Józef</a:t>
            </a:r>
          </a:p>
          <a:p>
            <a:r>
              <a:rPr lang="pl-PL" dirty="0" err="1" smtClean="0"/>
              <a:t>Chlewicki</a:t>
            </a:r>
            <a:r>
              <a:rPr lang="pl-PL" dirty="0" smtClean="0"/>
              <a:t> Teofil</a:t>
            </a:r>
          </a:p>
          <a:p>
            <a:r>
              <a:rPr lang="pl-PL" dirty="0" smtClean="0"/>
              <a:t>Basiński Tadeusz i syn Zdzisław</a:t>
            </a:r>
          </a:p>
          <a:p>
            <a:r>
              <a:rPr lang="pl-PL" dirty="0" smtClean="0"/>
              <a:t>Wójcik Jan</a:t>
            </a:r>
          </a:p>
          <a:p>
            <a:r>
              <a:rPr lang="pl-PL" dirty="0" smtClean="0"/>
              <a:t>Kuczyński Tomasz</a:t>
            </a:r>
          </a:p>
          <a:p>
            <a:r>
              <a:rPr lang="pl-PL" dirty="0" err="1" smtClean="0"/>
              <a:t>Farbiszewski</a:t>
            </a:r>
            <a:r>
              <a:rPr lang="pl-PL" dirty="0" smtClean="0"/>
              <a:t> Wacław</a:t>
            </a:r>
          </a:p>
          <a:p>
            <a:r>
              <a:rPr lang="pl-PL" dirty="0" smtClean="0"/>
              <a:t> </a:t>
            </a:r>
          </a:p>
          <a:p>
            <a:r>
              <a:rPr lang="pl-PL" dirty="0" smtClean="0"/>
              <a:t>a obecnie</a:t>
            </a:r>
          </a:p>
          <a:p>
            <a:r>
              <a:rPr lang="pl-PL" dirty="0" smtClean="0"/>
              <a:t>Kaczmarczyk Stanisław i Leśniak Zbigniew</a:t>
            </a:r>
          </a:p>
          <a:p>
            <a:endParaRPr lang="pl-PL"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1477328"/>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Szewstwem</a:t>
            </a:r>
            <a:r>
              <a:rPr lang="pl-PL" dirty="0" smtClean="0"/>
              <a:t> zajmowali się:</a:t>
            </a:r>
          </a:p>
        </p:txBody>
      </p:sp>
      <p:sp>
        <p:nvSpPr>
          <p:cNvPr id="6" name="Prostokąt 5"/>
          <p:cNvSpPr/>
          <p:nvPr/>
        </p:nvSpPr>
        <p:spPr>
          <a:xfrm>
            <a:off x="755576" y="2852936"/>
            <a:ext cx="7632848" cy="2592288"/>
          </a:xfrm>
          <a:prstGeom prst="rect">
            <a:avLst/>
          </a:prstGeom>
        </p:spPr>
        <p:txBody>
          <a:bodyPr wrap="square" numCol="2">
            <a:spAutoFit/>
          </a:bodyPr>
          <a:lstStyle/>
          <a:p>
            <a:r>
              <a:rPr lang="pl-PL" dirty="0" smtClean="0"/>
              <a:t>Janus Henryk</a:t>
            </a:r>
          </a:p>
          <a:p>
            <a:r>
              <a:rPr lang="pl-PL" dirty="0" smtClean="0"/>
              <a:t>Szpak Stanisław</a:t>
            </a:r>
          </a:p>
          <a:p>
            <a:r>
              <a:rPr lang="pl-PL" dirty="0" smtClean="0"/>
              <a:t>Szpak Seweryn</a:t>
            </a:r>
          </a:p>
          <a:p>
            <a:r>
              <a:rPr lang="pl-PL" dirty="0" err="1" smtClean="0"/>
              <a:t>Kobryn</a:t>
            </a:r>
            <a:r>
              <a:rPr lang="pl-PL" dirty="0" smtClean="0"/>
              <a:t> Marian</a:t>
            </a:r>
          </a:p>
          <a:p>
            <a:r>
              <a:rPr lang="pl-PL" dirty="0" smtClean="0"/>
              <a:t>Sokołowski Tadeusz</a:t>
            </a:r>
          </a:p>
          <a:p>
            <a:r>
              <a:rPr lang="pl-PL" dirty="0" smtClean="0"/>
              <a:t>Sokołowski Stanisław</a:t>
            </a:r>
          </a:p>
          <a:p>
            <a:r>
              <a:rPr lang="pl-PL" dirty="0" err="1" smtClean="0"/>
              <a:t>Farbiszewski</a:t>
            </a:r>
            <a:r>
              <a:rPr lang="pl-PL" dirty="0" smtClean="0"/>
              <a:t> Adam</a:t>
            </a:r>
          </a:p>
          <a:p>
            <a:r>
              <a:rPr lang="pl-PL" dirty="0" smtClean="0"/>
              <a:t>Bochenek Stefan</a:t>
            </a:r>
          </a:p>
          <a:p>
            <a:r>
              <a:rPr lang="pl-PL" dirty="0" smtClean="0"/>
              <a:t>Bochenek Jan</a:t>
            </a:r>
          </a:p>
          <a:p>
            <a:r>
              <a:rPr lang="pl-PL" dirty="0" smtClean="0"/>
              <a:t>Kania Tadeusz</a:t>
            </a:r>
          </a:p>
          <a:p>
            <a:r>
              <a:rPr lang="pl-PL" dirty="0" smtClean="0"/>
              <a:t>Bracia Kuliński Paweł, /?/</a:t>
            </a:r>
          </a:p>
          <a:p>
            <a:r>
              <a:rPr lang="pl-PL" dirty="0" smtClean="0"/>
              <a:t>Janus Wiktor</a:t>
            </a:r>
          </a:p>
          <a:p>
            <a:r>
              <a:rPr lang="pl-PL" dirty="0" err="1" smtClean="0"/>
              <a:t>Krawczewski</a:t>
            </a:r>
            <a:r>
              <a:rPr lang="pl-PL" dirty="0" smtClean="0"/>
              <a:t> Marian</a:t>
            </a:r>
          </a:p>
          <a:p>
            <a:r>
              <a:rPr lang="pl-PL" dirty="0" err="1" smtClean="0"/>
              <a:t>Kobryn</a:t>
            </a:r>
            <a:r>
              <a:rPr lang="pl-PL" dirty="0" smtClean="0"/>
              <a:t> Franciszek</a:t>
            </a:r>
          </a:p>
          <a:p>
            <a:r>
              <a:rPr lang="pl-PL" dirty="0" err="1" smtClean="0"/>
              <a:t>Frąk</a:t>
            </a:r>
            <a:r>
              <a:rPr lang="pl-PL" dirty="0" smtClean="0"/>
              <a:t> Henryk</a:t>
            </a:r>
          </a:p>
          <a:p>
            <a:r>
              <a:rPr lang="pl-PL" dirty="0" smtClean="0"/>
              <a:t>Wesołowski Władysław</a:t>
            </a:r>
          </a:p>
          <a:p>
            <a:r>
              <a:rPr lang="pl-PL" dirty="0" smtClean="0"/>
              <a:t>Gadomski Stanisław</a:t>
            </a:r>
          </a:p>
          <a:p>
            <a:r>
              <a:rPr lang="pl-PL" dirty="0" smtClean="0"/>
              <a:t>Basiński Marian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303015"/>
            <a:ext cx="8640960" cy="5078313"/>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Piekarze:</a:t>
            </a:r>
            <a:endParaRPr lang="pl-PL" dirty="0" smtClean="0"/>
          </a:p>
          <a:p>
            <a:r>
              <a:rPr lang="pl-PL" dirty="0" smtClean="0"/>
              <a:t>Jóźwik Marian a potem jego syn Mieczysław</a:t>
            </a:r>
          </a:p>
          <a:p>
            <a:r>
              <a:rPr lang="pl-PL" dirty="0" err="1" smtClean="0"/>
              <a:t>Rejnowicz</a:t>
            </a:r>
            <a:r>
              <a:rPr lang="pl-PL" dirty="0" smtClean="0"/>
              <a:t> Kazimierz</a:t>
            </a:r>
          </a:p>
          <a:p>
            <a:r>
              <a:rPr lang="pl-PL" dirty="0" smtClean="0"/>
              <a:t>Lipiec </a:t>
            </a:r>
            <a:r>
              <a:rPr lang="pl-PL" dirty="0" err="1" smtClean="0"/>
              <a:t>Wikotr</a:t>
            </a:r>
            <a:r>
              <a:rPr lang="pl-PL" dirty="0" smtClean="0"/>
              <a:t> oraz Bęben Jan</a:t>
            </a:r>
          </a:p>
          <a:p>
            <a:r>
              <a:rPr lang="pl-PL" dirty="0" smtClean="0"/>
              <a:t> </a:t>
            </a:r>
          </a:p>
          <a:p>
            <a:r>
              <a:rPr lang="pl-PL" dirty="0" smtClean="0"/>
              <a:t>Pieczeniem pączków i ciast, bułek zajmowali się:</a:t>
            </a:r>
          </a:p>
          <a:p>
            <a:r>
              <a:rPr lang="pl-PL" dirty="0" err="1" smtClean="0"/>
              <a:t>Kuracińska</a:t>
            </a:r>
            <a:r>
              <a:rPr lang="pl-PL" dirty="0" smtClean="0"/>
              <a:t> Marianna</a:t>
            </a:r>
          </a:p>
          <a:p>
            <a:r>
              <a:rPr lang="pl-PL" dirty="0" err="1" smtClean="0"/>
              <a:t>Krawczewski</a:t>
            </a:r>
            <a:r>
              <a:rPr lang="pl-PL" dirty="0" smtClean="0"/>
              <a:t> Bronisław</a:t>
            </a:r>
          </a:p>
          <a:p>
            <a:r>
              <a:rPr lang="pl-PL" dirty="0" smtClean="0"/>
              <a:t>Gadomska Aniela</a:t>
            </a:r>
          </a:p>
          <a:p>
            <a:r>
              <a:rPr lang="pl-PL" dirty="0" err="1" smtClean="0"/>
              <a:t>Krawczewska</a:t>
            </a:r>
            <a:endParaRPr lang="pl-PL" dirty="0" smtClean="0"/>
          </a:p>
          <a:p>
            <a:r>
              <a:rPr lang="pl-PL" dirty="0" err="1" smtClean="0"/>
              <a:t>Dulemba</a:t>
            </a:r>
            <a:r>
              <a:rPr lang="pl-PL" dirty="0" smtClean="0"/>
              <a:t> Katarzyna</a:t>
            </a:r>
          </a:p>
          <a:p>
            <a:r>
              <a:rPr lang="pl-PL" dirty="0" err="1" smtClean="0"/>
              <a:t>Brogowska</a:t>
            </a:r>
            <a:endParaRPr lang="pl-PL" dirty="0" smtClean="0"/>
          </a:p>
          <a:p>
            <a:r>
              <a:rPr lang="pl-PL" dirty="0" err="1" smtClean="0"/>
              <a:t>Grosicka</a:t>
            </a:r>
            <a:r>
              <a:rPr lang="pl-PL" dirty="0" smtClean="0"/>
              <a:t> Apolonia</a:t>
            </a:r>
          </a:p>
          <a:p>
            <a:r>
              <a:rPr lang="pl-PL" dirty="0" smtClean="0"/>
              <a:t>oraz Jóźwik /tzw. Car/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629955"/>
            <a:ext cx="8640960" cy="4247317"/>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Kamasznicy:</a:t>
            </a:r>
            <a:endParaRPr lang="pl-PL" dirty="0" smtClean="0"/>
          </a:p>
          <a:p>
            <a:r>
              <a:rPr lang="pl-PL" dirty="0" smtClean="0"/>
              <a:t>Górski Bogdan</a:t>
            </a:r>
          </a:p>
          <a:p>
            <a:r>
              <a:rPr lang="pl-PL" dirty="0" smtClean="0"/>
              <a:t>Lipiec Józef</a:t>
            </a:r>
          </a:p>
          <a:p>
            <a:r>
              <a:rPr lang="pl-PL" dirty="0" smtClean="0"/>
              <a:t>Skalski Leon</a:t>
            </a:r>
          </a:p>
          <a:p>
            <a:r>
              <a:rPr lang="pl-PL" dirty="0" smtClean="0"/>
              <a:t>Urbanowski Marian</a:t>
            </a:r>
          </a:p>
          <a:p>
            <a:r>
              <a:rPr lang="pl-PL" dirty="0" smtClean="0"/>
              <a:t>Józefowski Edmund</a:t>
            </a:r>
          </a:p>
          <a:p>
            <a:r>
              <a:rPr lang="pl-PL" dirty="0" smtClean="0"/>
              <a:t>Jóźwik Karol</a:t>
            </a:r>
          </a:p>
          <a:p>
            <a:r>
              <a:rPr lang="pl-PL" dirty="0" err="1" smtClean="0"/>
              <a:t>Wciślik</a:t>
            </a:r>
            <a:r>
              <a:rPr lang="pl-PL" dirty="0" smtClean="0"/>
              <a:t> Bogdan</a:t>
            </a:r>
          </a:p>
          <a:p>
            <a:r>
              <a:rPr lang="pl-PL" dirty="0" err="1" smtClean="0"/>
              <a:t>Wciślik</a:t>
            </a:r>
            <a:r>
              <a:rPr lang="pl-PL" dirty="0" smtClean="0"/>
              <a:t> Czesław</a:t>
            </a:r>
          </a:p>
          <a:p>
            <a:r>
              <a:rPr lang="pl-PL" dirty="0" smtClean="0"/>
              <a:t>Skalski Tadeusz</a:t>
            </a:r>
          </a:p>
          <a:p>
            <a:r>
              <a:rPr lang="pl-PL" dirty="0" smtClean="0"/>
              <a:t>Kania Edward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1477328"/>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Murarze, zdunowie:</a:t>
            </a:r>
            <a:endParaRPr lang="pl-PL" dirty="0" smtClean="0"/>
          </a:p>
        </p:txBody>
      </p:sp>
      <p:sp>
        <p:nvSpPr>
          <p:cNvPr id="6" name="Prostokąt 5"/>
          <p:cNvSpPr/>
          <p:nvPr/>
        </p:nvSpPr>
        <p:spPr>
          <a:xfrm>
            <a:off x="755576" y="2636912"/>
            <a:ext cx="7632848" cy="3139321"/>
          </a:xfrm>
          <a:prstGeom prst="rect">
            <a:avLst/>
          </a:prstGeom>
        </p:spPr>
        <p:txBody>
          <a:bodyPr wrap="square" numCol="2">
            <a:spAutoFit/>
          </a:bodyPr>
          <a:lstStyle/>
          <a:p>
            <a:r>
              <a:rPr lang="pl-PL" dirty="0" smtClean="0"/>
              <a:t>Grzesik Czesław</a:t>
            </a:r>
          </a:p>
          <a:p>
            <a:r>
              <a:rPr lang="pl-PL" dirty="0" err="1" smtClean="0"/>
              <a:t>Grosicki</a:t>
            </a:r>
            <a:r>
              <a:rPr lang="pl-PL" dirty="0" smtClean="0"/>
              <a:t> Edward</a:t>
            </a:r>
          </a:p>
          <a:p>
            <a:r>
              <a:rPr lang="pl-PL" dirty="0" err="1" smtClean="0"/>
              <a:t>Grosicki</a:t>
            </a:r>
            <a:r>
              <a:rPr lang="pl-PL" dirty="0" smtClean="0"/>
              <a:t> Bogdan</a:t>
            </a:r>
          </a:p>
          <a:p>
            <a:r>
              <a:rPr lang="pl-PL" dirty="0" smtClean="0"/>
              <a:t>Skalski Stefan</a:t>
            </a:r>
          </a:p>
          <a:p>
            <a:r>
              <a:rPr lang="pl-PL" dirty="0" smtClean="0"/>
              <a:t>Skalski Kazimierz</a:t>
            </a:r>
          </a:p>
          <a:p>
            <a:r>
              <a:rPr lang="pl-PL" dirty="0" err="1" smtClean="0"/>
              <a:t>Rejnowicz</a:t>
            </a:r>
            <a:r>
              <a:rPr lang="pl-PL" dirty="0" smtClean="0"/>
              <a:t> Marian</a:t>
            </a:r>
          </a:p>
          <a:p>
            <a:r>
              <a:rPr lang="pl-PL" dirty="0" err="1" smtClean="0"/>
              <a:t>Rejnowicz</a:t>
            </a:r>
            <a:r>
              <a:rPr lang="pl-PL" dirty="0" smtClean="0"/>
              <a:t> Józef</a:t>
            </a:r>
          </a:p>
          <a:p>
            <a:r>
              <a:rPr lang="pl-PL" dirty="0" smtClean="0"/>
              <a:t>Urbanowski Marian</a:t>
            </a:r>
          </a:p>
          <a:p>
            <a:r>
              <a:rPr lang="pl-PL" dirty="0" err="1" smtClean="0"/>
              <a:t>Kobryn</a:t>
            </a:r>
            <a:r>
              <a:rPr lang="pl-PL" dirty="0" smtClean="0"/>
              <a:t> Marian</a:t>
            </a:r>
          </a:p>
          <a:p>
            <a:r>
              <a:rPr lang="pl-PL" dirty="0" smtClean="0"/>
              <a:t>Mazurkiewicz Maciej</a:t>
            </a:r>
          </a:p>
          <a:p>
            <a:r>
              <a:rPr lang="pl-PL" dirty="0" smtClean="0"/>
              <a:t>Zacharski Eugeniusz</a:t>
            </a:r>
          </a:p>
          <a:p>
            <a:r>
              <a:rPr lang="pl-PL" dirty="0" err="1" smtClean="0"/>
              <a:t>Grosicki</a:t>
            </a:r>
            <a:r>
              <a:rPr lang="pl-PL" dirty="0" smtClean="0"/>
              <a:t> Franciszek</a:t>
            </a:r>
          </a:p>
          <a:p>
            <a:r>
              <a:rPr lang="pl-PL" dirty="0" err="1" smtClean="0"/>
              <a:t>Grosicki</a:t>
            </a:r>
            <a:r>
              <a:rPr lang="pl-PL" dirty="0" smtClean="0"/>
              <a:t> Stanisław</a:t>
            </a:r>
          </a:p>
          <a:p>
            <a:r>
              <a:rPr lang="pl-PL" dirty="0" smtClean="0"/>
              <a:t>Basiński Marian</a:t>
            </a:r>
          </a:p>
          <a:p>
            <a:r>
              <a:rPr lang="pl-PL" dirty="0" smtClean="0"/>
              <a:t>Szwarc Piotr</a:t>
            </a:r>
          </a:p>
          <a:p>
            <a:r>
              <a:rPr lang="pl-PL" dirty="0" smtClean="0"/>
              <a:t>Szwarc Kazimierz</a:t>
            </a:r>
          </a:p>
          <a:p>
            <a:r>
              <a:rPr lang="pl-PL" dirty="0" err="1" smtClean="0"/>
              <a:t>Olsiński</a:t>
            </a:r>
            <a:r>
              <a:rPr lang="pl-PL" dirty="0" smtClean="0"/>
              <a:t> Kazimierz</a:t>
            </a:r>
          </a:p>
          <a:p>
            <a:r>
              <a:rPr lang="pl-PL" dirty="0" err="1" smtClean="0"/>
              <a:t>Baltyn</a:t>
            </a:r>
            <a:r>
              <a:rPr lang="pl-PL" dirty="0" smtClean="0"/>
              <a:t> Jakub</a:t>
            </a:r>
          </a:p>
          <a:p>
            <a:r>
              <a:rPr lang="pl-PL" dirty="0" smtClean="0"/>
              <a:t>Bera Witold</a:t>
            </a:r>
          </a:p>
          <a:p>
            <a:r>
              <a:rPr lang="pl-PL" dirty="0" smtClean="0"/>
              <a:t>Kania Henryk</a:t>
            </a:r>
          </a:p>
          <a:p>
            <a:r>
              <a:rPr lang="pl-PL" dirty="0" smtClean="0"/>
              <a:t>Szwarc Maciej</a:t>
            </a:r>
          </a:p>
          <a:p>
            <a:r>
              <a:rPr lang="pl-PL" dirty="0" err="1" smtClean="0"/>
              <a:t>Rejnowicz</a:t>
            </a:r>
            <a:r>
              <a:rPr lang="pl-PL" dirty="0" smtClean="0"/>
              <a:t> Henryk</a:t>
            </a:r>
            <a:endParaRPr lang="pl-PL"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895921"/>
            <a:ext cx="8640960" cy="3693319"/>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Kołodziej</a:t>
            </a:r>
            <a:endParaRPr lang="pl-PL" dirty="0" smtClean="0"/>
          </a:p>
          <a:p>
            <a:r>
              <a:rPr lang="pl-PL" dirty="0" smtClean="0"/>
              <a:t>Jedynym wykonującym tę profesję był Zacharski Stanisław. Zawód ten „przejął” po ojcu. Wyrabiał nie tylko koła, ale i skręty wozów gdy na takie miał zapotrzebowanie. Sprzedawał je w Rakowie i ościennych miejscowościach. Niekiedy zawoził na targ do Łagowa. Koła wyrabiał, aż do późnych lat bo do 1964. Zmarł w roku 1974.</a:t>
            </a:r>
          </a:p>
          <a:p>
            <a:r>
              <a:rPr lang="pl-PL" dirty="0" smtClean="0"/>
              <a:t> </a:t>
            </a:r>
          </a:p>
          <a:p>
            <a:r>
              <a:rPr lang="pl-PL" b="1" dirty="0" smtClean="0"/>
              <a:t>Kominiarz i stróż Rakowa</a:t>
            </a:r>
            <a:endParaRPr lang="pl-PL" dirty="0" smtClean="0"/>
          </a:p>
          <a:p>
            <a:r>
              <a:rPr lang="pl-PL" dirty="0" err="1" smtClean="0"/>
              <a:t>Krawczewski</a:t>
            </a:r>
            <a:r>
              <a:rPr lang="pl-PL" dirty="0" smtClean="0"/>
              <a:t> Jan</a:t>
            </a:r>
          </a:p>
          <a:p>
            <a:endParaRPr lang="pl-PL"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895921"/>
            <a:ext cx="8640960" cy="4247317"/>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r>
              <a:rPr lang="pl-PL" b="1" dirty="0" smtClean="0"/>
              <a:t>Masarze:</a:t>
            </a:r>
            <a:endParaRPr lang="pl-PL" dirty="0" smtClean="0"/>
          </a:p>
          <a:p>
            <a:pPr algn="just"/>
            <a:r>
              <a:rPr lang="pl-PL" dirty="0" smtClean="0"/>
              <a:t>Komorowski Józef </a:t>
            </a:r>
          </a:p>
          <a:p>
            <a:pPr algn="just"/>
            <a:r>
              <a:rPr lang="pl-PL" dirty="0" smtClean="0"/>
              <a:t>– jedyny z tytułem mistrza masarstwa w Rakowie. Urodzony Będzin-Grodziec. Przez wiele lat prowadził w Rakowie sklepik tzw. Betlejem z wyrobami. Taką nazwę nadali mu </a:t>
            </a:r>
            <a:r>
              <a:rPr lang="pl-PL" dirty="0" err="1" smtClean="0"/>
              <a:t>rakowianie</a:t>
            </a:r>
            <a:r>
              <a:rPr lang="pl-PL" dirty="0" smtClean="0"/>
              <a:t>, pewnie dlatego, że sklepik był niewielki. Ceniony i szanowany nie tylko przez miejscowych ale i okolicznych mieszkańców za tzw. „fach w ręku”. Do tej pory wspominający go ludzie opowiadają o przepysznych wyrobach jakie gościły na weselnych stołach. Pradziadek wyrabiając mięso na wędliny urozmaicał je tak, by plastry po przekrojeniu miały oczy, nos i buźkę.</a:t>
            </a:r>
          </a:p>
          <a:p>
            <a:pPr algn="just"/>
            <a:r>
              <a:rPr lang="pl-PL" dirty="0" smtClean="0"/>
              <a:t>Był mężem mojej prababci Leokadii Komorowskiej oraz ojcem Krystyny Komorowskiej-Walkowicz.</a:t>
            </a:r>
            <a:endParaRPr lang="pl-PL"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2585323"/>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pPr algn="just"/>
            <a:r>
              <a:rPr lang="pl-PL" dirty="0" smtClean="0"/>
              <a:t>Komorowski Ryszard</a:t>
            </a:r>
          </a:p>
          <a:p>
            <a:pPr algn="just"/>
            <a:r>
              <a:rPr lang="pl-PL" dirty="0" smtClean="0"/>
              <a:t>- syn Józefa był znakomitym masarzem z tytułem mistrz masarz wędliniarz oraz wieloletnim kierownikiem masarni w Rakowie – aż do chwili jej likwidacji ok. 1978 r.</a:t>
            </a:r>
          </a:p>
          <a:p>
            <a:pPr algn="just"/>
            <a:r>
              <a:rPr lang="pl-PL" dirty="0" smtClean="0"/>
              <a:t>Potem kilka lat był kierownikiem masarni w Iwaniskach a następnie prowadził własny prywatny sklepik z wyrobami i mięsem.</a:t>
            </a:r>
            <a:endParaRPr lang="pl-PL" b="1" dirty="0" smtClean="0"/>
          </a:p>
        </p:txBody>
      </p:sp>
      <p:sp>
        <p:nvSpPr>
          <p:cNvPr id="2050" name="Rectangle 2"/>
          <p:cNvSpPr>
            <a:spLocks noChangeArrowheads="1"/>
          </p:cNvSpPr>
          <p:nvPr/>
        </p:nvSpPr>
        <p:spPr bwMode="auto">
          <a:xfrm>
            <a:off x="539552" y="3429000"/>
            <a:ext cx="8136904" cy="3436352"/>
          </a:xfrm>
          <a:prstGeom prst="rect">
            <a:avLst/>
          </a:prstGeom>
          <a:noFill/>
          <a:ln w="9525">
            <a:noFill/>
            <a:miter lim="800000"/>
            <a:headEnd/>
            <a:tailEnd/>
          </a:ln>
          <a:effectLst/>
        </p:spPr>
        <p:txBody>
          <a:bodyPr vert="horz" wrap="square" lIns="91440" tIns="45720" rIns="91440" bIns="45720" numCol="2"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ponadto</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Okólski</a:t>
            </a:r>
            <a:r>
              <a:rPr kumimoji="0" lang="pl-PL" b="0" i="0" u="none" strike="noStrike" cap="none" normalizeH="0" baseline="0" dirty="0" smtClean="0">
                <a:ln>
                  <a:noFill/>
                </a:ln>
                <a:solidFill>
                  <a:schemeClr val="tx1"/>
                </a:solidFill>
                <a:effectLst/>
                <a:ea typeface="Calibri" pitchFamily="34" charset="0"/>
                <a:cs typeface="Times New Roman" pitchFamily="18" charset="0"/>
              </a:rPr>
              <a:t> Franciszek</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Olsiński</a:t>
            </a:r>
            <a:r>
              <a:rPr kumimoji="0" lang="pl-PL" b="0" i="0" u="none" strike="noStrike" cap="none" normalizeH="0" baseline="0" dirty="0" smtClean="0">
                <a:ln>
                  <a:noFill/>
                </a:ln>
                <a:solidFill>
                  <a:schemeClr val="tx1"/>
                </a:solidFill>
                <a:effectLst/>
                <a:ea typeface="Calibri" pitchFamily="34" charset="0"/>
                <a:cs typeface="Times New Roman" pitchFamily="18" charset="0"/>
              </a:rPr>
              <a:t> Kazimierz</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Grudzień Lucjan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Górski Mieczysław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Rejnowicz</a:t>
            </a:r>
            <a:r>
              <a:rPr kumimoji="0" lang="pl-PL" b="0" i="0" u="none" strike="noStrike" cap="none" normalizeH="0" baseline="0" dirty="0" smtClean="0">
                <a:ln>
                  <a:noFill/>
                </a:ln>
                <a:solidFill>
                  <a:schemeClr val="tx1"/>
                </a:solidFill>
                <a:effectLst/>
                <a:ea typeface="Calibri" pitchFamily="34" charset="0"/>
                <a:cs typeface="Times New Roman" pitchFamily="18" charset="0"/>
              </a:rPr>
              <a:t> Józef</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Grosicki</a:t>
            </a:r>
            <a:r>
              <a:rPr kumimoji="0" lang="pl-PL" b="0" i="0" u="none" strike="noStrike" cap="none" normalizeH="0" baseline="0" dirty="0" smtClean="0">
                <a:ln>
                  <a:noFill/>
                </a:ln>
                <a:solidFill>
                  <a:schemeClr val="tx1"/>
                </a:solidFill>
                <a:effectLst/>
                <a:ea typeface="Calibri" pitchFamily="34" charset="0"/>
                <a:cs typeface="Times New Roman" pitchFamily="18" charset="0"/>
              </a:rPr>
              <a:t> Jan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Okólski</a:t>
            </a:r>
            <a:r>
              <a:rPr kumimoji="0" lang="pl-PL" b="0" i="0" u="none" strike="noStrike" cap="none" normalizeH="0" baseline="0" dirty="0" smtClean="0">
                <a:ln>
                  <a:noFill/>
                </a:ln>
                <a:solidFill>
                  <a:schemeClr val="tx1"/>
                </a:solidFill>
                <a:effectLst/>
                <a:ea typeface="Calibri" pitchFamily="34" charset="0"/>
                <a:cs typeface="Times New Roman" pitchFamily="18" charset="0"/>
              </a:rPr>
              <a:t> Walenty</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Baltyn</a:t>
            </a:r>
            <a:r>
              <a:rPr kumimoji="0" lang="pl-PL" b="0" i="0" u="none" strike="noStrike" cap="none" normalizeH="0" baseline="0" dirty="0" smtClean="0">
                <a:ln>
                  <a:noFill/>
                </a:ln>
                <a:solidFill>
                  <a:schemeClr val="tx1"/>
                </a:solidFill>
                <a:effectLst/>
                <a:ea typeface="Calibri" pitchFamily="34" charset="0"/>
                <a:cs typeface="Times New Roman" pitchFamily="18" charset="0"/>
              </a:rPr>
              <a:t> Stanisław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Skalski Stanisław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Rejnowicz</a:t>
            </a:r>
            <a:r>
              <a:rPr kumimoji="0" lang="pl-PL" b="0" i="0" u="none" strike="noStrike" cap="none" normalizeH="0" baseline="0" dirty="0" smtClean="0">
                <a:ln>
                  <a:noFill/>
                </a:ln>
                <a:solidFill>
                  <a:schemeClr val="tx1"/>
                </a:solidFill>
                <a:effectLst/>
                <a:ea typeface="Calibri" pitchFamily="34" charset="0"/>
                <a:cs typeface="Times New Roman" pitchFamily="18" charset="0"/>
              </a:rPr>
              <a:t> Mieczysław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Kuczyński Jan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Rejnowicz</a:t>
            </a:r>
            <a:r>
              <a:rPr kumimoji="0" lang="pl-PL" b="0" i="0" u="none" strike="noStrike" cap="none" normalizeH="0" baseline="0" dirty="0" smtClean="0">
                <a:ln>
                  <a:noFill/>
                </a:ln>
                <a:solidFill>
                  <a:schemeClr val="tx1"/>
                </a:solidFill>
                <a:effectLst/>
                <a:ea typeface="Calibri" pitchFamily="34" charset="0"/>
                <a:cs typeface="Times New Roman" pitchFamily="18" charset="0"/>
              </a:rPr>
              <a:t> Julian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Skalski Leon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Skalski Tadeusz</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Nowaczek</a:t>
            </a:r>
            <a:r>
              <a:rPr kumimoji="0" lang="pl-PL" b="0" i="0" u="none" strike="noStrike" cap="none" normalizeH="0" baseline="0" dirty="0" smtClean="0">
                <a:ln>
                  <a:noFill/>
                </a:ln>
                <a:solidFill>
                  <a:schemeClr val="tx1"/>
                </a:solidFill>
                <a:effectLst/>
                <a:ea typeface="Calibri" pitchFamily="34" charset="0"/>
                <a:cs typeface="Times New Roman" pitchFamily="18" charset="0"/>
              </a:rPr>
              <a:t> Jan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Baltyn</a:t>
            </a:r>
            <a:r>
              <a:rPr kumimoji="0" lang="pl-PL" b="0" i="0" u="none" strike="noStrike" cap="none" normalizeH="0" baseline="0" dirty="0" smtClean="0">
                <a:ln>
                  <a:noFill/>
                </a:ln>
                <a:solidFill>
                  <a:schemeClr val="tx1"/>
                </a:solidFill>
                <a:effectLst/>
                <a:ea typeface="Calibri" pitchFamily="34" charset="0"/>
                <a:cs typeface="Times New Roman" pitchFamily="18" charset="0"/>
              </a:rPr>
              <a:t> Marian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tx1"/>
                </a:solidFill>
                <a:effectLst/>
                <a:ea typeface="Calibri" pitchFamily="34" charset="0"/>
                <a:cs typeface="Times New Roman" pitchFamily="18" charset="0"/>
              </a:rPr>
              <a:t>Skalski Adam</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Malanowicz</a:t>
            </a:r>
            <a:r>
              <a:rPr kumimoji="0" lang="pl-PL" b="0" i="0" u="none" strike="noStrike" cap="none" normalizeH="0" baseline="0" dirty="0" smtClean="0">
                <a:ln>
                  <a:noFill/>
                </a:ln>
                <a:solidFill>
                  <a:schemeClr val="tx1"/>
                </a:solidFill>
                <a:effectLst/>
                <a:ea typeface="Calibri" pitchFamily="34" charset="0"/>
                <a:cs typeface="Times New Roman" pitchFamily="18" charset="0"/>
              </a:rPr>
              <a:t> Jan</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Bredygier</a:t>
            </a:r>
            <a:r>
              <a:rPr kumimoji="0" lang="pl-PL" b="0" i="0" u="none" strike="noStrike" cap="none" normalizeH="0" baseline="0" dirty="0" smtClean="0">
                <a:ln>
                  <a:noFill/>
                </a:ln>
                <a:solidFill>
                  <a:schemeClr val="tx1"/>
                </a:solidFill>
                <a:effectLst/>
                <a:ea typeface="Calibri" pitchFamily="34" charset="0"/>
                <a:cs typeface="Times New Roman" pitchFamily="18" charset="0"/>
              </a:rPr>
              <a:t> Władysław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Okólski</a:t>
            </a:r>
            <a:r>
              <a:rPr kumimoji="0" lang="pl-PL" b="0" i="0" u="none" strike="noStrike" cap="none" normalizeH="0" baseline="0" dirty="0" smtClean="0">
                <a:ln>
                  <a:noFill/>
                </a:ln>
                <a:solidFill>
                  <a:schemeClr val="tx1"/>
                </a:solidFill>
                <a:effectLst/>
                <a:ea typeface="Calibri" pitchFamily="34" charset="0"/>
                <a:cs typeface="Times New Roman" pitchFamily="18" charset="0"/>
              </a:rPr>
              <a:t> Stanisław</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Grosicki</a:t>
            </a:r>
            <a:r>
              <a:rPr kumimoji="0" lang="pl-PL" b="0" i="0" u="none" strike="noStrike" cap="none" normalizeH="0" baseline="0" dirty="0" smtClean="0">
                <a:ln>
                  <a:noFill/>
                </a:ln>
                <a:solidFill>
                  <a:schemeClr val="tx1"/>
                </a:solidFill>
                <a:effectLst/>
                <a:ea typeface="Calibri" pitchFamily="34" charset="0"/>
                <a:cs typeface="Times New Roman" pitchFamily="18" charset="0"/>
              </a:rPr>
              <a:t> Henryk</a:t>
            </a:r>
            <a:endParaRPr kumimoji="0" lang="pl-PL"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Grosicki</a:t>
            </a:r>
            <a:r>
              <a:rPr kumimoji="0" lang="pl-PL" b="0" i="0" u="none" strike="noStrike" cap="none" normalizeH="0" baseline="0" dirty="0" smtClean="0">
                <a:ln>
                  <a:noFill/>
                </a:ln>
                <a:solidFill>
                  <a:schemeClr val="tx1"/>
                </a:solidFill>
                <a:effectLst/>
                <a:ea typeface="Calibri" pitchFamily="34" charset="0"/>
                <a:cs typeface="Times New Roman" pitchFamily="18" charset="0"/>
              </a:rPr>
              <a:t> Tadeusz</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b="0" i="0" u="none" strike="noStrike" cap="none" normalizeH="0" baseline="0" dirty="0" err="1" smtClean="0">
                <a:ln>
                  <a:noFill/>
                </a:ln>
                <a:solidFill>
                  <a:schemeClr val="tx1"/>
                </a:solidFill>
                <a:effectLst/>
                <a:ea typeface="Calibri" pitchFamily="34" charset="0"/>
                <a:cs typeface="Times New Roman" pitchFamily="18" charset="0"/>
              </a:rPr>
              <a:t>Okólski</a:t>
            </a:r>
            <a:r>
              <a:rPr kumimoji="0" lang="pl-PL" b="0" i="0" u="none" strike="noStrike" cap="none" normalizeH="0" baseline="0" dirty="0" smtClean="0">
                <a:ln>
                  <a:noFill/>
                </a:ln>
                <a:solidFill>
                  <a:schemeClr val="tx1"/>
                </a:solidFill>
                <a:effectLst/>
                <a:ea typeface="Calibri" pitchFamily="34" charset="0"/>
                <a:cs typeface="Times New Roman" pitchFamily="18" charset="0"/>
              </a:rPr>
              <a:t> Tadeusz</a:t>
            </a:r>
            <a:r>
              <a:rPr kumimoji="0" lang="pl-PL" b="0" i="0" u="none" strike="noStrike" cap="none" normalizeH="0" baseline="0" dirty="0" smtClean="0">
                <a:ln>
                  <a:noFill/>
                </a:ln>
                <a:solidFill>
                  <a:schemeClr val="tx1"/>
                </a:solidFill>
                <a:effectLst/>
                <a:cs typeface="Arial" pitchFamily="34"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11" name="Obraz 10"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2" name="Obraz 11" descr="LOGO CKFiRL.png"/>
          <p:cNvPicPr>
            <a:picLocks noChangeAspect="1"/>
          </p:cNvPicPr>
          <p:nvPr/>
        </p:nvPicPr>
        <p:blipFill>
          <a:blip r:embed="rId5" cstate="print"/>
          <a:stretch>
            <a:fillRect/>
          </a:stretch>
        </p:blipFill>
        <p:spPr>
          <a:xfrm>
            <a:off x="1331720" y="116752"/>
            <a:ext cx="720000" cy="720000"/>
          </a:xfrm>
          <a:prstGeom prst="rect">
            <a:avLst/>
          </a:prstGeom>
        </p:spPr>
      </p:pic>
      <p:pic>
        <p:nvPicPr>
          <p:cNvPr id="1028" name="Picture 4"/>
          <p:cNvPicPr>
            <a:picLocks noChangeAspect="1" noChangeArrowheads="1"/>
          </p:cNvPicPr>
          <p:nvPr/>
        </p:nvPicPr>
        <p:blipFill>
          <a:blip r:embed="rId6" cstate="print"/>
          <a:srcRect/>
          <a:stretch>
            <a:fillRect/>
          </a:stretch>
        </p:blipFill>
        <p:spPr bwMode="auto">
          <a:xfrm>
            <a:off x="323529" y="908720"/>
            <a:ext cx="8122375" cy="5400000"/>
          </a:xfrm>
          <a:prstGeom prst="rect">
            <a:avLst/>
          </a:prstGeom>
          <a:noFill/>
          <a:ln w="9525">
            <a:noFill/>
            <a:miter lim="800000"/>
            <a:headEnd/>
            <a:tailEnd/>
          </a:ln>
        </p:spPr>
      </p:pic>
      <p:sp>
        <p:nvSpPr>
          <p:cNvPr id="6" name="pole tekstowe 5"/>
          <p:cNvSpPr txBox="1"/>
          <p:nvPr/>
        </p:nvSpPr>
        <p:spPr>
          <a:xfrm>
            <a:off x="5004048" y="6453336"/>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508006"/>
            <a:ext cx="8640960" cy="4801314"/>
          </a:xfrm>
          <a:prstGeom prst="rect">
            <a:avLst/>
          </a:prstGeom>
          <a:noFill/>
        </p:spPr>
        <p:txBody>
          <a:bodyPr wrap="square" rtlCol="0">
            <a:spAutoFit/>
          </a:bodyPr>
          <a:lstStyle/>
          <a:p>
            <a:pPr marL="342900" indent="-342900"/>
            <a:r>
              <a:rPr lang="pl-PL" b="1" dirty="0" smtClean="0"/>
              <a:t>2. Specyfika wsi</a:t>
            </a:r>
          </a:p>
          <a:p>
            <a:pPr marL="342900" indent="-342900" algn="just">
              <a:buFontTx/>
              <a:buChar char="-"/>
            </a:pPr>
            <a:r>
              <a:rPr lang="pl-PL" b="1" dirty="0" smtClean="0"/>
              <a:t>związana z rolnictwem, leśnictwem, roślinami przemysłowymi, usługami rynkowymi </a:t>
            </a:r>
            <a:r>
              <a:rPr lang="pl-PL" dirty="0" smtClean="0"/>
              <a:t>–</a:t>
            </a:r>
          </a:p>
          <a:p>
            <a:r>
              <a:rPr lang="pl-PL" b="1" dirty="0" smtClean="0"/>
              <a:t>Raków </a:t>
            </a:r>
            <a:r>
              <a:rPr lang="pl-PL" b="1" dirty="0" err="1" smtClean="0"/>
              <a:t>cd</a:t>
            </a:r>
            <a:r>
              <a:rPr lang="pl-PL" b="1" dirty="0" smtClean="0"/>
              <a:t>.</a:t>
            </a:r>
          </a:p>
          <a:p>
            <a:endParaRPr lang="pl-PL" b="1" dirty="0" smtClean="0"/>
          </a:p>
          <a:p>
            <a:pPr algn="just"/>
            <a:r>
              <a:rPr lang="pl-PL" dirty="0" smtClean="0"/>
              <a:t>   W swoim opracowaniu wykorzystałam zdjęcia, które są mojego autorstwa oraz pochodzące z prywatnego archiwum mojej rodziny. Zbieranie materiałów do opracowania tematu było dla mnie pouczające oraz twórcze. Spotkałam się z dużą życzliwością ludzi, dopytując o dawne zawody oraz historie związane z ich wykonywaniem. Pytani przeze mnie mieszkańcy dowiedziawszy się o ankiecie, chętnie dzielili się swoimi wiadomościami.</a:t>
            </a:r>
          </a:p>
          <a:p>
            <a:pPr algn="just"/>
            <a:r>
              <a:rPr lang="pl-PL" dirty="0" smtClean="0"/>
              <a:t>   Sięgając natomiast do prywatnego archiwum poznałam nieco bliżej swoich przodków, którzy swoją pracą oraz właściwą postawą, cieszyli się uznaniem i szacunkiem wśród społeczności Rakowa. Mam nadzieję, że moje materiały posłużą do opracowania publikacji na temat zawodów dawnego Rakowa.</a:t>
            </a:r>
          </a:p>
          <a:p>
            <a:r>
              <a:rPr lang="pl-PL" dirty="0" smtClean="0"/>
              <a:t> </a:t>
            </a:r>
          </a:p>
          <a:p>
            <a:r>
              <a:rPr lang="pl-PL" dirty="0" smtClean="0"/>
              <a:t>Opracowała Marlena Kudłacz</a:t>
            </a:r>
          </a:p>
          <a:p>
            <a:r>
              <a:rPr lang="pl-PL" dirty="0" smtClean="0"/>
              <a:t>Klasa VI</a:t>
            </a:r>
          </a:p>
          <a:p>
            <a:endParaRPr lang="pl-PL" b="1"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80728"/>
            <a:ext cx="8640960" cy="2585323"/>
          </a:xfrm>
          <a:prstGeom prst="rect">
            <a:avLst/>
          </a:prstGeom>
          <a:noFill/>
        </p:spPr>
        <p:txBody>
          <a:bodyPr wrap="square" rtlCol="0">
            <a:spAutoFit/>
          </a:bodyPr>
          <a:lstStyle/>
          <a:p>
            <a:pPr marL="342900" indent="-342900" algn="just">
              <a:buFontTx/>
              <a:buChar char="-"/>
            </a:pPr>
            <a:r>
              <a:rPr lang="pl-PL" b="1" dirty="0" smtClean="0"/>
              <a:t>układ przestrzenny (ulicówka, owalnica, łanowa)</a:t>
            </a:r>
            <a:r>
              <a:rPr lang="pl-PL" dirty="0" smtClean="0"/>
              <a:t> – </a:t>
            </a:r>
          </a:p>
          <a:p>
            <a:pPr marL="342900" indent="-342900" algn="just">
              <a:buFont typeface="Wingdings" pitchFamily="2" charset="2"/>
              <a:buChar char="q"/>
            </a:pPr>
            <a:r>
              <a:rPr lang="pl-PL" dirty="0" smtClean="0"/>
              <a:t>ulicówka odnosi się do następujących miejscowości: Chańcza, Drogowle, Jamno, </a:t>
            </a:r>
            <a:r>
              <a:rPr lang="pl-PL" dirty="0" err="1" smtClean="0"/>
              <a:t>Koziel</a:t>
            </a:r>
            <a:r>
              <a:rPr lang="pl-PL" dirty="0" smtClean="0"/>
              <a:t>, Lipiny, Mędrów, Nowa Huta, Papiernia, Pągowiec, Rakówka, Życiny;</a:t>
            </a:r>
          </a:p>
          <a:p>
            <a:pPr marL="342900" indent="-342900" algn="just">
              <a:buFont typeface="Wingdings" pitchFamily="2" charset="2"/>
              <a:buChar char="q"/>
            </a:pPr>
            <a:r>
              <a:rPr lang="pl-PL" dirty="0" smtClean="0"/>
              <a:t>owalnica odnosi się do: Rakowa i Dębna;</a:t>
            </a:r>
          </a:p>
          <a:p>
            <a:pPr marL="342900" indent="-342900" algn="just">
              <a:buFont typeface="Wingdings" pitchFamily="2" charset="2"/>
              <a:buChar char="q"/>
            </a:pPr>
            <a:r>
              <a:rPr lang="pl-PL" dirty="0" smtClean="0"/>
              <a:t>łanowa odnosi się do: Barda, Celin, Głuchowa, </a:t>
            </a:r>
            <a:r>
              <a:rPr lang="pl-PL" dirty="0" err="1" smtClean="0"/>
              <a:t>Głuchowa</a:t>
            </a:r>
            <a:r>
              <a:rPr lang="pl-PL" dirty="0" smtClean="0"/>
              <a:t> Lasy, Korzenna, </a:t>
            </a:r>
            <a:r>
              <a:rPr lang="pl-PL" dirty="0" err="1" smtClean="0"/>
              <a:t>Ociesęk</a:t>
            </a:r>
            <a:r>
              <a:rPr lang="pl-PL" dirty="0" smtClean="0"/>
              <a:t>, Pułaczowa, Radostowa, Rembowa, Smykowa, Szumska, </a:t>
            </a:r>
            <a:r>
              <a:rPr lang="pl-PL" dirty="0" err="1" smtClean="0"/>
              <a:t>Szumska</a:t>
            </a:r>
            <a:r>
              <a:rPr lang="pl-PL" dirty="0" smtClean="0"/>
              <a:t> Kolonia, Woli Wąkopnej, Wólki Pokłonnej i Zalesia.</a:t>
            </a:r>
          </a:p>
          <a:p>
            <a:pPr marL="342900" indent="-342900" algn="just"/>
            <a:endParaRPr lang="pl-PL" dirty="0" smtClean="0"/>
          </a:p>
          <a:p>
            <a:pPr marL="342900" indent="-342900" algn="just"/>
            <a:r>
              <a:rPr lang="pl-PL" dirty="0" smtClean="0"/>
              <a:t>	W układzie przestrzennym wsi dominuje ulicówka z elementami zabudowy łanowej.</a:t>
            </a:r>
            <a:endParaRPr lang="pl-PL" b="1" dirty="0"/>
          </a:p>
        </p:txBody>
      </p:sp>
      <p:pic>
        <p:nvPicPr>
          <p:cNvPr id="4098" name="Picture 2"/>
          <p:cNvPicPr>
            <a:picLocks noChangeAspect="1" noChangeArrowheads="1"/>
          </p:cNvPicPr>
          <p:nvPr/>
        </p:nvPicPr>
        <p:blipFill>
          <a:blip r:embed="rId6" cstate="print"/>
          <a:srcRect/>
          <a:stretch>
            <a:fillRect/>
          </a:stretch>
        </p:blipFill>
        <p:spPr bwMode="auto">
          <a:xfrm>
            <a:off x="117705" y="3573016"/>
            <a:ext cx="4238271" cy="2880000"/>
          </a:xfrm>
          <a:prstGeom prst="rect">
            <a:avLst/>
          </a:prstGeom>
          <a:noFill/>
          <a:ln w="9525">
            <a:noFill/>
            <a:miter lim="800000"/>
            <a:headEnd/>
            <a:tailEnd/>
          </a:ln>
        </p:spPr>
      </p:pic>
      <p:pic>
        <p:nvPicPr>
          <p:cNvPr id="4099" name="Picture 3"/>
          <p:cNvPicPr>
            <a:picLocks noChangeAspect="1" noChangeArrowheads="1"/>
          </p:cNvPicPr>
          <p:nvPr/>
        </p:nvPicPr>
        <p:blipFill>
          <a:blip r:embed="rId7" cstate="print"/>
          <a:srcRect/>
          <a:stretch>
            <a:fillRect/>
          </a:stretch>
        </p:blipFill>
        <p:spPr bwMode="auto">
          <a:xfrm>
            <a:off x="4932040" y="3573016"/>
            <a:ext cx="3843529" cy="2880000"/>
          </a:xfrm>
          <a:prstGeom prst="rect">
            <a:avLst/>
          </a:prstGeom>
          <a:noFill/>
          <a:ln w="9525">
            <a:noFill/>
            <a:miter lim="800000"/>
            <a:headEnd/>
            <a:tailEnd/>
          </a:ln>
        </p:spPr>
      </p:pic>
      <p:sp>
        <p:nvSpPr>
          <p:cNvPr id="10" name="pole tekstowe 9"/>
          <p:cNvSpPr txBox="1"/>
          <p:nvPr/>
        </p:nvSpPr>
        <p:spPr>
          <a:xfrm>
            <a:off x="2843808" y="6525344"/>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268760"/>
            <a:ext cx="8640960" cy="3416320"/>
          </a:xfrm>
          <a:prstGeom prst="rect">
            <a:avLst/>
          </a:prstGeom>
          <a:noFill/>
        </p:spPr>
        <p:txBody>
          <a:bodyPr wrap="square" rtlCol="0">
            <a:spAutoFit/>
          </a:bodyPr>
          <a:lstStyle/>
          <a:p>
            <a:pPr marL="342900" indent="-342900" algn="just"/>
            <a:r>
              <a:rPr lang="pl-PL" b="1" dirty="0" smtClean="0"/>
              <a:t>3. Sztuka kulinarna i potrawy regionalne (proszę podać przepisy):</a:t>
            </a:r>
          </a:p>
          <a:p>
            <a:pPr marL="342900" indent="-342900" algn="just">
              <a:buFont typeface="Calibri" pitchFamily="34" charset="0"/>
              <a:buChar char="‐"/>
            </a:pPr>
            <a:r>
              <a:rPr lang="pl-PL" b="1" dirty="0" err="1" smtClean="0"/>
              <a:t>dzionie</a:t>
            </a:r>
            <a:r>
              <a:rPr lang="pl-PL" b="1" dirty="0" smtClean="0"/>
              <a:t> </a:t>
            </a:r>
            <a:r>
              <a:rPr lang="pl-PL" b="1" dirty="0" err="1" smtClean="0"/>
              <a:t>rakowskie</a:t>
            </a:r>
            <a:r>
              <a:rPr lang="pl-PL" b="1" dirty="0" smtClean="0"/>
              <a:t>;</a:t>
            </a:r>
          </a:p>
          <a:p>
            <a:pPr marL="342900" indent="-342900" algn="just">
              <a:buFont typeface="Calibri" pitchFamily="34" charset="0"/>
              <a:buChar char="‐"/>
            </a:pPr>
            <a:r>
              <a:rPr lang="pl-PL" b="1" dirty="0" smtClean="0"/>
              <a:t>pączki ziemniaczane;</a:t>
            </a:r>
          </a:p>
          <a:p>
            <a:pPr marL="342900" indent="-342900" algn="just">
              <a:buFont typeface="Calibri" pitchFamily="34" charset="0"/>
              <a:buChar char="‐"/>
            </a:pPr>
            <a:r>
              <a:rPr lang="pl-PL" b="1" dirty="0" smtClean="0"/>
              <a:t>zupa pokrzywowa;</a:t>
            </a:r>
          </a:p>
          <a:p>
            <a:pPr marL="342900" indent="-342900" algn="just">
              <a:buFont typeface="Calibri" pitchFamily="34" charset="0"/>
              <a:buChar char="‐"/>
            </a:pPr>
            <a:r>
              <a:rPr lang="pl-PL" b="1" dirty="0" smtClean="0"/>
              <a:t>gęś po </a:t>
            </a:r>
            <a:r>
              <a:rPr lang="pl-PL" b="1" dirty="0" err="1" smtClean="0"/>
              <a:t>rakowsku</a:t>
            </a:r>
            <a:r>
              <a:rPr lang="pl-PL" b="1" dirty="0" smtClean="0"/>
              <a:t>;</a:t>
            </a:r>
          </a:p>
          <a:p>
            <a:pPr marL="342900" indent="-342900" algn="just">
              <a:buFont typeface="Calibri" pitchFamily="34" charset="0"/>
              <a:buChar char="‐"/>
            </a:pPr>
            <a:r>
              <a:rPr lang="pl-PL" b="1" dirty="0" smtClean="0"/>
              <a:t>pasta borowikowa;</a:t>
            </a:r>
          </a:p>
          <a:p>
            <a:pPr marL="342900" indent="-342900" algn="just">
              <a:buFont typeface="Calibri" pitchFamily="34" charset="0"/>
              <a:buChar char="‐"/>
            </a:pPr>
            <a:r>
              <a:rPr lang="pl-PL" b="1" dirty="0" smtClean="0"/>
              <a:t>chleb orkiszowy;</a:t>
            </a:r>
          </a:p>
          <a:p>
            <a:pPr marL="342900" indent="-342900" algn="just">
              <a:buFont typeface="Calibri" pitchFamily="34" charset="0"/>
              <a:buChar char="‐"/>
            </a:pPr>
            <a:r>
              <a:rPr lang="pl-PL" b="1" dirty="0" smtClean="0"/>
              <a:t>rakowski ziemniak pieczony;</a:t>
            </a:r>
          </a:p>
          <a:p>
            <a:pPr marL="342900" indent="-342900" algn="just">
              <a:buFont typeface="Calibri" pitchFamily="34" charset="0"/>
              <a:buChar char="‐"/>
            </a:pPr>
            <a:r>
              <a:rPr lang="pl-PL" b="1" dirty="0" smtClean="0"/>
              <a:t>barszcz z gąsek;</a:t>
            </a:r>
          </a:p>
          <a:p>
            <a:pPr marL="342900" indent="-342900" algn="just">
              <a:buFont typeface="Calibri" pitchFamily="34" charset="0"/>
              <a:buChar char="‐"/>
            </a:pPr>
            <a:r>
              <a:rPr lang="pl-PL" b="1" dirty="0" smtClean="0"/>
              <a:t>zalewajka.</a:t>
            </a:r>
          </a:p>
          <a:p>
            <a:pPr marL="342900" indent="-342900" algn="just"/>
            <a:r>
              <a:rPr lang="pl-PL" b="1" dirty="0" smtClean="0"/>
              <a:t>Przepisy przygotowano w wersji papierowej i stanowią załącznik do prezentacji.</a:t>
            </a:r>
          </a:p>
          <a:p>
            <a:pPr marL="342900" indent="-342900" algn="just"/>
            <a:endParaRPr lang="pl-PL"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268760"/>
            <a:ext cx="8640960" cy="4524315"/>
          </a:xfrm>
          <a:prstGeom prst="rect">
            <a:avLst/>
          </a:prstGeom>
          <a:noFill/>
        </p:spPr>
        <p:txBody>
          <a:bodyPr wrap="square" rtlCol="0">
            <a:spAutoFit/>
          </a:bodyPr>
          <a:lstStyle/>
          <a:p>
            <a:pPr marL="342900" indent="-342900" algn="just"/>
            <a:r>
              <a:rPr lang="pl-PL" b="1" dirty="0" smtClean="0"/>
              <a:t>3. Sztuka kulinarna i potrawy regionalne (proszę podać przepisy):</a:t>
            </a:r>
          </a:p>
          <a:p>
            <a:pPr marL="342900" indent="-342900" algn="just"/>
            <a:endParaRPr lang="pl-PL" b="1" dirty="0" smtClean="0"/>
          </a:p>
          <a:p>
            <a:pPr marL="342900" indent="-342900" algn="just"/>
            <a:r>
              <a:rPr lang="pl-PL" b="1" dirty="0" err="1" smtClean="0"/>
              <a:t>Dzionie</a:t>
            </a:r>
            <a:r>
              <a:rPr lang="pl-PL" b="1" dirty="0" smtClean="0"/>
              <a:t> Rakowskie</a:t>
            </a:r>
          </a:p>
          <a:p>
            <a:pPr algn="just"/>
            <a:r>
              <a:rPr lang="pl-PL" dirty="0" smtClean="0"/>
              <a:t>   Tylko tu, tylko w Rakowie, gospodynie robią </a:t>
            </a:r>
            <a:r>
              <a:rPr lang="pl-PL" dirty="0" err="1" smtClean="0"/>
              <a:t>dzionie</a:t>
            </a:r>
            <a:r>
              <a:rPr lang="pl-PL" dirty="0" smtClean="0"/>
              <a:t> – potrawę, którą jak podaje wielopokoleniowa  tradycja, </a:t>
            </a:r>
            <a:r>
              <a:rPr lang="pl-PL" dirty="0" err="1" smtClean="0"/>
              <a:t>rakowianki</a:t>
            </a:r>
            <a:r>
              <a:rPr lang="pl-PL" dirty="0" smtClean="0"/>
              <a:t> „wykradły” z żydowskich garnków. Kiszka nadziewana macą moczoną w rosole z dodatkiem mięsa, wyglądem przypomina pasztetową, smakuje jednak zdecydowanie wyborniej! Niepowtarzalny smak </a:t>
            </a:r>
            <a:r>
              <a:rPr lang="pl-PL" dirty="0" err="1" smtClean="0"/>
              <a:t>dzionia</a:t>
            </a:r>
            <a:r>
              <a:rPr lang="pl-PL" dirty="0" smtClean="0"/>
              <a:t> tkwi w tajemnicy jego przygotowania – to cały rytuał. Kiedyś pieczone tylko „od święta”, dzisiaj obowiązkowy specjał w wielu tutejszych gospodarstwach agroturystycznych, a także kulinarny przebój wielu imprez turystycznych i promocyjnych.</a:t>
            </a:r>
          </a:p>
          <a:p>
            <a:pPr algn="just"/>
            <a:r>
              <a:rPr lang="pl-PL" dirty="0" smtClean="0"/>
              <a:t>   W trosce o zachowanie starej, kulinarnej tradycji i przekazywanie młodym pokoleniom </a:t>
            </a:r>
            <a:r>
              <a:rPr lang="pl-PL" dirty="0" err="1" smtClean="0"/>
              <a:t>rakowian</a:t>
            </a:r>
            <a:r>
              <a:rPr lang="pl-PL" dirty="0" smtClean="0"/>
              <a:t> sztuki wytwarzania </a:t>
            </a:r>
            <a:r>
              <a:rPr lang="pl-PL" dirty="0" err="1" smtClean="0"/>
              <a:t>dzionia</a:t>
            </a:r>
            <a:r>
              <a:rPr lang="pl-PL" dirty="0" smtClean="0"/>
              <a:t>, a także zarejestrowania go jako produktu tradycyjnego, Towarzystwo Przyjaciół Ziemi Rakowskiej, włączając do współpracy Stowarzyszenie Agroturystyczne „Dolina Czarnej” oraz doświadczone w sztuce „</a:t>
            </a:r>
            <a:r>
              <a:rPr lang="pl-PL" dirty="0" err="1" smtClean="0"/>
              <a:t>dzioniarstwa</a:t>
            </a:r>
            <a:r>
              <a:rPr lang="pl-PL" dirty="0" smtClean="0"/>
              <a:t>” mieszkanki Rakowa, opracowało przepis na najbardziej klasyczną postać </a:t>
            </a:r>
            <a:r>
              <a:rPr lang="pl-PL" dirty="0" err="1" smtClean="0"/>
              <a:t>dzionia</a:t>
            </a:r>
            <a:r>
              <a:rPr lang="pl-PL" dirty="0" smtClean="0"/>
              <a:t>- N. Szpak.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908720"/>
            <a:ext cx="8640960" cy="5632311"/>
          </a:xfrm>
          <a:prstGeom prst="rect">
            <a:avLst/>
          </a:prstGeom>
          <a:noFill/>
        </p:spPr>
        <p:txBody>
          <a:bodyPr wrap="square" rtlCol="0">
            <a:spAutoFit/>
          </a:bodyPr>
          <a:lstStyle/>
          <a:p>
            <a:pPr marL="342900" indent="-342900" algn="just"/>
            <a:r>
              <a:rPr lang="pl-PL" b="1" dirty="0" smtClean="0"/>
              <a:t>3. Sztuka kulinarna i potrawy regionalne (proszę podać przepisy):</a:t>
            </a:r>
          </a:p>
          <a:p>
            <a:pPr algn="just"/>
            <a:r>
              <a:rPr lang="pl-PL" dirty="0" smtClean="0"/>
              <a:t>   15 września 2005 r. w Regionalnej Izbie Pamięci w Rakowie, pod okiem najstarszych gospodyń </a:t>
            </a:r>
            <a:r>
              <a:rPr lang="pl-PL" dirty="0" err="1" smtClean="0"/>
              <a:t>rakowskich</a:t>
            </a:r>
            <a:r>
              <a:rPr lang="pl-PL" dirty="0" smtClean="0"/>
              <a:t>, odbyła się praktyczna lekcja powstawania specjału z udziałem młodszych „uczennic”. W wyniku wielogodzinnej i burzliwej debaty „rada starszych” zatwierdziła ujednoliconą recepturę, a wydarzenie zostało usankcjonowane podpisami obecnych na zebraniu „</a:t>
            </a:r>
            <a:r>
              <a:rPr lang="pl-PL" dirty="0" err="1" smtClean="0"/>
              <a:t>dzioniarek</a:t>
            </a:r>
            <a:r>
              <a:rPr lang="pl-PL" dirty="0" smtClean="0"/>
              <a:t>”. Od tego momentu uchwalony przepis podawany jest jako obowiązujący. </a:t>
            </a:r>
            <a:r>
              <a:rPr lang="pl-PL" dirty="0" err="1" smtClean="0"/>
              <a:t>Dzionie</a:t>
            </a:r>
            <a:r>
              <a:rPr lang="pl-PL" dirty="0" smtClean="0"/>
              <a:t> – staraniem Stowarzyszenia Agroturystycznego „Dolina Czarnej” i Towarzystwa Przyjaciół Ziemi Rakowskiej w 2007 r. zostało wpisane na Listę Produktów </a:t>
            </a:r>
            <a:r>
              <a:rPr lang="pl-PL" dirty="0" err="1" smtClean="0"/>
              <a:t>Tradycjnych</a:t>
            </a:r>
            <a:r>
              <a:rPr lang="pl-PL" dirty="0" smtClean="0"/>
              <a:t>.</a:t>
            </a:r>
          </a:p>
          <a:p>
            <a:pPr algn="just"/>
            <a:r>
              <a:rPr lang="pl-PL" b="1" dirty="0" smtClean="0"/>
              <a:t>Gęś pieczona z Rakowa</a:t>
            </a:r>
          </a:p>
          <a:p>
            <a:pPr algn="just"/>
            <a:r>
              <a:rPr lang="pl-PL" dirty="0" smtClean="0"/>
              <a:t>   W przedwojennym Rakowie podstawowym daniem serwowanym w okresie jesieni po św. Marcinie była pieczona gęś. Tradycję tę rozwinęła restauracja założona w 1933 roku przez małżeństwo </a:t>
            </a:r>
            <a:r>
              <a:rPr lang="pl-PL" dirty="0" err="1" smtClean="0"/>
              <a:t>Okólskich</a:t>
            </a:r>
            <a:r>
              <a:rPr lang="pl-PL" dirty="0" smtClean="0"/>
              <a:t>. Bufet, do którego menu wpisały się również i pyszne  żołądki gęsie w sosie własnym, z upływem lat w przyrządzaniu gęsiny doszedł do perfekcji. W chudych latach PRL-u kiedy to kompletnie załamała się polska gastronomia, pieczona gąska pani Anastazji, przyciągała do Rakowa prominentów nie tylko z Kielc. Podawane rarytasy i naczelna zasada właścicielki – bezwzględna dyskrecja – czyniły z knajpki idealne miejsce omawiania spraw ważnych, a poufnych... Dzisiaj, w barze „Pod Gąską”, prowadzonym przez wnuka babci Okólskiej, tradycyjnie można zamówić gęsinę, a sama knajpka jest jednym z atutów turystycznych Rakowa- N. Szpak.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474906"/>
            <a:ext cx="8640960" cy="3970318"/>
          </a:xfrm>
          <a:prstGeom prst="rect">
            <a:avLst/>
          </a:prstGeom>
          <a:noFill/>
        </p:spPr>
        <p:txBody>
          <a:bodyPr wrap="square" rtlCol="0">
            <a:spAutoFit/>
          </a:bodyPr>
          <a:lstStyle/>
          <a:p>
            <a:pPr marL="342900" indent="-342900" algn="just"/>
            <a:r>
              <a:rPr lang="pl-PL" b="1" dirty="0" smtClean="0"/>
              <a:t>3. Sztuka kulinarna i potrawy regionalne (proszę podać przepisy):</a:t>
            </a:r>
          </a:p>
          <a:p>
            <a:pPr algn="just"/>
            <a:endParaRPr lang="pl-PL" dirty="0" smtClean="0"/>
          </a:p>
          <a:p>
            <a:pPr algn="just"/>
            <a:r>
              <a:rPr lang="pl-PL" b="1" dirty="0" smtClean="0"/>
              <a:t>Pączki ziemniaczane</a:t>
            </a:r>
          </a:p>
          <a:p>
            <a:pPr algn="just"/>
            <a:r>
              <a:rPr lang="pl-PL" dirty="0" smtClean="0"/>
              <a:t>Składniki:</a:t>
            </a:r>
          </a:p>
          <a:p>
            <a:pPr algn="just"/>
            <a:r>
              <a:rPr lang="pl-PL" dirty="0" smtClean="0"/>
              <a:t>1 kg ziemniaków, 1 kg mąki, cukier waniliowy, ½ szklanki cukru, ½ kostki margaryny, 4 jajka, 10 dag drożdży, łyżeczka proszku do pieczenia.</a:t>
            </a:r>
          </a:p>
          <a:p>
            <a:pPr algn="just"/>
            <a:endParaRPr lang="pl-PL" dirty="0" smtClean="0"/>
          </a:p>
          <a:p>
            <a:pPr algn="just"/>
            <a:r>
              <a:rPr lang="pl-PL" dirty="0" smtClean="0"/>
              <a:t>Wykonanie:</a:t>
            </a:r>
          </a:p>
          <a:p>
            <a:pPr algn="just"/>
            <a:r>
              <a:rPr lang="pl-PL" dirty="0" smtClean="0"/>
              <a:t>Ziemniaki ugotować, przepuścić przez praskę. Jeszcze do gorących dodać cukier waniliowy i margarynę, wymieszać, dodać jajka, drożdże, proszek do pieczenia, a na końcu mąkę. Po wyrobieniu ciasta powinno przypominać ciasto kopytkowe. Na urwany kawałek ciasta nakładać marmoladę, uformować pączka. Gdy podrosną smażyć na oleju. Po wystudzeniu posypać cukrem pudrem. Pączki te są tanie i proste w wykonaniu, a składniki łatwo dostępne. Są wspaniałym przysmakiem na świąteczny stół.</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131709"/>
            <a:ext cx="8640960" cy="5355312"/>
          </a:xfrm>
          <a:prstGeom prst="rect">
            <a:avLst/>
          </a:prstGeom>
          <a:noFill/>
        </p:spPr>
        <p:txBody>
          <a:bodyPr wrap="square" rtlCol="0">
            <a:spAutoFit/>
          </a:bodyPr>
          <a:lstStyle/>
          <a:p>
            <a:pPr marL="342900" indent="-342900" algn="just"/>
            <a:r>
              <a:rPr lang="pl-PL" b="1" dirty="0" smtClean="0"/>
              <a:t>3. Sztuka kulinarna i potrawy regionalne (proszę podać przepisy):</a:t>
            </a:r>
          </a:p>
          <a:p>
            <a:pPr algn="just"/>
            <a:endParaRPr lang="pl-PL" dirty="0" smtClean="0"/>
          </a:p>
          <a:p>
            <a:pPr algn="just"/>
            <a:r>
              <a:rPr lang="pl-PL" b="1" dirty="0" smtClean="0"/>
              <a:t>Grzybowe pyszności</a:t>
            </a:r>
          </a:p>
          <a:p>
            <a:pPr algn="just"/>
            <a:r>
              <a:rPr lang="pl-PL" dirty="0" smtClean="0"/>
              <a:t>Składniki:</a:t>
            </a:r>
          </a:p>
          <a:p>
            <a:pPr algn="just"/>
            <a:r>
              <a:rPr lang="pl-PL" dirty="0" smtClean="0"/>
              <a:t>kapelusze suszonych borowików, </a:t>
            </a:r>
            <a:r>
              <a:rPr lang="pl-PL" dirty="0" err="1" smtClean="0"/>
              <a:t>wegetta</a:t>
            </a:r>
            <a:r>
              <a:rPr lang="pl-PL" dirty="0" smtClean="0"/>
              <a:t>, pieprz, bazylia, masło</a:t>
            </a:r>
          </a:p>
          <a:p>
            <a:pPr algn="just"/>
            <a:endParaRPr lang="pl-PL" dirty="0" smtClean="0"/>
          </a:p>
          <a:p>
            <a:pPr algn="just"/>
            <a:r>
              <a:rPr lang="pl-PL" dirty="0" smtClean="0"/>
              <a:t>Wykonanie:</a:t>
            </a:r>
          </a:p>
          <a:p>
            <a:pPr algn="just"/>
            <a:r>
              <a:rPr lang="pl-PL" dirty="0" smtClean="0"/>
              <a:t>Dojrzałe kapelusze borowikowe (duże) dusić z małą ilością masła i </a:t>
            </a:r>
            <a:r>
              <a:rPr lang="pl-PL" dirty="0" err="1" smtClean="0"/>
              <a:t>wegetty</a:t>
            </a:r>
            <a:r>
              <a:rPr lang="pl-PL" dirty="0" smtClean="0"/>
              <a:t>. Dusić do miękkości grzybów. Odcedzić na durszlaku i tak pozostawić na całą noc aby obeschły. Na drugi dzień grzyby należy czterokrotnie przepuścić przez maszynkę do mięsa. Otrzymaną masę przyprawić </a:t>
            </a:r>
            <a:r>
              <a:rPr lang="pl-PL" dirty="0" err="1" smtClean="0"/>
              <a:t>wegettą</a:t>
            </a:r>
            <a:r>
              <a:rPr lang="pl-PL" dirty="0" smtClean="0"/>
              <a:t>, bazylią i pieprzem. Dokładnie wszystko wymieszać na jednolitą masę. Pół kostki masła zmiksować z jedną dużą łyżką masy borowikowej i przełożyć do słoiczka. Spożywać na bieżąco, nie pasteryzować w słoikach.</a:t>
            </a:r>
          </a:p>
          <a:p>
            <a:pPr algn="just"/>
            <a:endParaRPr lang="pl-PL" dirty="0" smtClean="0"/>
          </a:p>
          <a:p>
            <a:pPr algn="just"/>
            <a:r>
              <a:rPr lang="pl-PL" b="1" dirty="0" smtClean="0"/>
              <a:t>Kugiel</a:t>
            </a:r>
          </a:p>
          <a:p>
            <a:pPr algn="just"/>
            <a:endParaRPr lang="pl-PL" dirty="0" smtClean="0"/>
          </a:p>
          <a:p>
            <a:pPr algn="just"/>
            <a:r>
              <a:rPr lang="pl-PL" dirty="0" smtClean="0"/>
              <a:t>Kugiel to rodzaj babki upieczonej z utartych ziemniaków z dodatkiem jajek i mięsa. Tradycyjnie jada się ją w niedzielę, najlepiej smakuje podana z rosołem.</a:t>
            </a:r>
          </a:p>
          <a:p>
            <a:pPr algn="just"/>
            <a:endParaRPr lang="pl-PL" b="1"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3139321"/>
          </a:xfrm>
          <a:prstGeom prst="rect">
            <a:avLst/>
          </a:prstGeom>
          <a:noFill/>
        </p:spPr>
        <p:txBody>
          <a:bodyPr wrap="square" rtlCol="0">
            <a:spAutoFit/>
          </a:bodyPr>
          <a:lstStyle/>
          <a:p>
            <a:pPr marL="342900" indent="-342900" algn="just"/>
            <a:r>
              <a:rPr lang="pl-PL" b="1" dirty="0" smtClean="0"/>
              <a:t>4. Specyfika prac polowych:</a:t>
            </a:r>
            <a:endParaRPr lang="pl-PL" dirty="0" smtClean="0"/>
          </a:p>
          <a:p>
            <a:pPr marL="342900" indent="-342900" algn="just">
              <a:buFont typeface="Calibri" pitchFamily="34" charset="0"/>
              <a:buChar char="‐"/>
            </a:pPr>
            <a:r>
              <a:rPr lang="pl-PL" b="1" dirty="0" smtClean="0"/>
              <a:t>siew </a:t>
            </a:r>
            <a:r>
              <a:rPr lang="pl-PL" dirty="0" smtClean="0"/>
              <a:t>– ręczny, siewnik konny, siewnik ciągnikowy;</a:t>
            </a:r>
          </a:p>
          <a:p>
            <a:pPr marL="342900" indent="-342900" algn="just">
              <a:buFont typeface="Calibri" pitchFamily="34" charset="0"/>
              <a:buChar char="‐"/>
            </a:pPr>
            <a:r>
              <a:rPr lang="pl-PL" b="1" dirty="0" smtClean="0"/>
              <a:t>sianokosy</a:t>
            </a:r>
            <a:r>
              <a:rPr lang="pl-PL" dirty="0" smtClean="0"/>
              <a:t> – kosa ręczna, kosiarka konna, kosiarka rotacyjna;</a:t>
            </a:r>
          </a:p>
          <a:p>
            <a:pPr marL="342900" indent="-342900" algn="just">
              <a:buFont typeface="Calibri" pitchFamily="34" charset="0"/>
              <a:buChar char="‐"/>
            </a:pPr>
            <a:r>
              <a:rPr lang="pl-PL" b="1" dirty="0" smtClean="0"/>
              <a:t>żniwa</a:t>
            </a:r>
            <a:r>
              <a:rPr lang="pl-PL" dirty="0" smtClean="0"/>
              <a:t> – kosa, snopowiązałka, kombajn;</a:t>
            </a:r>
          </a:p>
          <a:p>
            <a:pPr marL="342900" indent="-342900" algn="just">
              <a:buFont typeface="Calibri" pitchFamily="34" charset="0"/>
              <a:buChar char="‐"/>
            </a:pPr>
            <a:r>
              <a:rPr lang="pl-PL" b="1" dirty="0" smtClean="0"/>
              <a:t>wykopki</a:t>
            </a:r>
            <a:r>
              <a:rPr lang="pl-PL" dirty="0" smtClean="0"/>
              <a:t> – motyka, kopaczka konna, kopaczka ciągnikowa;</a:t>
            </a:r>
          </a:p>
          <a:p>
            <a:pPr marL="342900" indent="-342900" algn="just">
              <a:buFont typeface="Calibri" pitchFamily="34" charset="0"/>
              <a:buChar char="‐"/>
            </a:pPr>
            <a:r>
              <a:rPr lang="pl-PL" b="1" dirty="0" smtClean="0"/>
              <a:t>zbiór</a:t>
            </a:r>
            <a:r>
              <a:rPr lang="pl-PL" dirty="0" smtClean="0"/>
              <a:t> – kosa, kosiarka konna, kombajn.</a:t>
            </a:r>
          </a:p>
          <a:p>
            <a:pPr marL="342900" indent="-342900" algn="just"/>
            <a:endParaRPr lang="pl-PL" b="1" dirty="0"/>
          </a:p>
          <a:p>
            <a:pPr marL="342900" indent="-342900" algn="just"/>
            <a:r>
              <a:rPr lang="pl-PL" b="1" dirty="0" smtClean="0"/>
              <a:t>	</a:t>
            </a:r>
            <a:r>
              <a:rPr lang="pl-PL" dirty="0" smtClean="0"/>
              <a:t>Wykonywane różne rodzaje prac polowych: siew maszynowy, sianokosy </a:t>
            </a:r>
            <a:br>
              <a:rPr lang="pl-PL" dirty="0" smtClean="0"/>
            </a:br>
            <a:r>
              <a:rPr lang="pl-PL" dirty="0" smtClean="0"/>
              <a:t>z wykorzystaniem zmechanizowanych urządzeń: kosiarek, przetrząsarek, spotykane jest suszenie siana za pomocą grabi, żniwa z wykorzystaniem kombajnów, wykopki (koparki ciągnikowe, zbieranie ręczne).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052736"/>
            <a:ext cx="8640960" cy="4801314"/>
          </a:xfrm>
          <a:prstGeom prst="rect">
            <a:avLst/>
          </a:prstGeom>
          <a:noFill/>
        </p:spPr>
        <p:txBody>
          <a:bodyPr wrap="square" rtlCol="0">
            <a:spAutoFit/>
          </a:bodyPr>
          <a:lstStyle/>
          <a:p>
            <a:pPr marL="342900" indent="-342900" algn="just"/>
            <a:r>
              <a:rPr lang="pl-PL" dirty="0" smtClean="0"/>
              <a:t>Rolnictwo w mojej miejscowości za czasów mojego dziadka było bardzo ciężkie, gdyż zamiast maszyn, które mamy we współczesności posługiwali się najczęściej zwierzętami takimi jak  koń czy krowa. Nie było wówczas maszyn do kopania ziemniaków czy zbierania dojrzałego zboża, ludzie wszystkie te prace wykonywali ręcznie posługując się kosami czy sierpami. Do wykopywania ziemniaków rolnikom służyły kopiarki konne lub ręczne motyki zaś skoszone kosą zboże wiązano w snopki i układano je w kopki. Po paru dniach zwożono je do stodół żelaznymi wozami, które były zaprzężone do konia bądź krowy lub składano je na polach w kopy. Zimową porą przeważnie chłopi aby mieć zboże na drugi sezon zbierali się w grupy i po kolei posługując się cepami ,,młócili" je. Po zebraniu plonów nastał czas na oranie ziemi. Do wykonania tej pracy służyły pługi wykonane własnoręcznie przez chłopów które ciągnęły konie lub krowy zaś kobiety zasiewały wyrobione pole zbożem. Tak przygotowana ziemia była gotowa na przezimowanie dzisiejszych czasach jest dużo lżej rolnikom gdyż mają podstawowe maszyny do uprawiania pola.</a:t>
            </a:r>
          </a:p>
          <a:p>
            <a:endParaRPr lang="pl-PL" dirty="0" smtClean="0"/>
          </a:p>
          <a:p>
            <a:pPr lvl="8"/>
            <a:r>
              <a:rPr lang="pl-PL" dirty="0" smtClean="0"/>
              <a:t>			Dawid Stępień</a:t>
            </a:r>
          </a:p>
          <a:p>
            <a:pPr lvl="8"/>
            <a:r>
              <a:rPr lang="pl-PL" dirty="0" smtClean="0"/>
              <a:t>			Kl. VI</a:t>
            </a:r>
          </a:p>
        </p:txBody>
      </p:sp>
      <p:pic>
        <p:nvPicPr>
          <p:cNvPr id="1026" name="Picture 2"/>
          <p:cNvPicPr>
            <a:picLocks noChangeAspect="1" noChangeArrowheads="1"/>
          </p:cNvPicPr>
          <p:nvPr/>
        </p:nvPicPr>
        <p:blipFill>
          <a:blip r:embed="rId6" cstate="print"/>
          <a:srcRect/>
          <a:stretch>
            <a:fillRect/>
          </a:stretch>
        </p:blipFill>
        <p:spPr bwMode="auto">
          <a:xfrm>
            <a:off x="3851920" y="4736926"/>
            <a:ext cx="2362200" cy="2076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5355312"/>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powiedzenia;</a:t>
            </a:r>
          </a:p>
          <a:p>
            <a:pPr marL="342900" indent="-342900" algn="just">
              <a:buFontTx/>
              <a:buChar char="-"/>
            </a:pPr>
            <a:r>
              <a:rPr lang="pl-PL" b="1" dirty="0" smtClean="0"/>
              <a:t>przysłowia;</a:t>
            </a:r>
          </a:p>
          <a:p>
            <a:pPr marL="342900" indent="-342900" algn="just">
              <a:buFontTx/>
              <a:buChar char="-"/>
            </a:pPr>
            <a:r>
              <a:rPr lang="pl-PL" b="1" dirty="0" smtClean="0"/>
              <a:t>określenia gwarowe.</a:t>
            </a:r>
          </a:p>
          <a:p>
            <a:pPr marL="342900" indent="-342900" algn="just"/>
            <a:endParaRPr lang="pl-PL" b="1" dirty="0"/>
          </a:p>
          <a:p>
            <a:pPr marL="342900" indent="-342900" algn="just"/>
            <a:r>
              <a:rPr lang="pl-PL" dirty="0"/>
              <a:t>	</a:t>
            </a:r>
            <a:r>
              <a:rPr lang="pl-PL" dirty="0" smtClean="0"/>
              <a:t>Zachowały się elementy gwary ludowej, powiedzenia i określenia gwarowe – załącznik Słowniczek gwary przygotowany przez Panią Iwonę Sikorę.</a:t>
            </a:r>
          </a:p>
          <a:p>
            <a:pPr marL="342900" indent="-342900" algn="just"/>
            <a:endParaRPr lang="pl-PL" b="1" dirty="0"/>
          </a:p>
          <a:p>
            <a:r>
              <a:rPr lang="pl-PL" b="1" dirty="0" smtClean="0"/>
              <a:t>Gwara – Pani Barbara Walkiewicz</a:t>
            </a:r>
            <a:endParaRPr lang="pl-PL" dirty="0"/>
          </a:p>
          <a:p>
            <a:pPr algn="just"/>
            <a:r>
              <a:rPr lang="pl-PL" dirty="0" err="1"/>
              <a:t>widziwiać</a:t>
            </a:r>
            <a:r>
              <a:rPr lang="pl-PL" dirty="0"/>
              <a:t> – </a:t>
            </a:r>
            <a:r>
              <a:rPr lang="pl-PL" dirty="0" smtClean="0"/>
              <a:t>zakładać; </a:t>
            </a:r>
            <a:r>
              <a:rPr lang="pl-PL" dirty="0" err="1" smtClean="0"/>
              <a:t>wdzij</a:t>
            </a:r>
            <a:r>
              <a:rPr lang="pl-PL" dirty="0" smtClean="0"/>
              <a:t> </a:t>
            </a:r>
            <a:r>
              <a:rPr lang="pl-PL" dirty="0"/>
              <a:t>– </a:t>
            </a:r>
            <a:r>
              <a:rPr lang="pl-PL" dirty="0" smtClean="0"/>
              <a:t>załóż; </a:t>
            </a:r>
            <a:r>
              <a:rPr lang="pl-PL" dirty="0" err="1" smtClean="0"/>
              <a:t>zimnioki</a:t>
            </a:r>
            <a:r>
              <a:rPr lang="pl-PL" dirty="0" smtClean="0"/>
              <a:t> </a:t>
            </a:r>
            <a:r>
              <a:rPr lang="pl-PL" dirty="0"/>
              <a:t>– </a:t>
            </a:r>
            <a:r>
              <a:rPr lang="pl-PL" dirty="0" smtClean="0"/>
              <a:t>ziemniaki; </a:t>
            </a:r>
            <a:r>
              <a:rPr lang="pl-PL" dirty="0" err="1" smtClean="0"/>
              <a:t>chlyb</a:t>
            </a:r>
            <a:r>
              <a:rPr lang="pl-PL" dirty="0" smtClean="0"/>
              <a:t> </a:t>
            </a:r>
            <a:r>
              <a:rPr lang="pl-PL" dirty="0"/>
              <a:t>– </a:t>
            </a:r>
            <a:r>
              <a:rPr lang="pl-PL" dirty="0" smtClean="0"/>
              <a:t>chleb; </a:t>
            </a:r>
            <a:r>
              <a:rPr lang="pl-PL" dirty="0" err="1" smtClean="0"/>
              <a:t>mlyko</a:t>
            </a:r>
            <a:r>
              <a:rPr lang="pl-PL" dirty="0" smtClean="0"/>
              <a:t> </a:t>
            </a:r>
            <a:r>
              <a:rPr lang="pl-PL" dirty="0"/>
              <a:t>– </a:t>
            </a:r>
            <a:r>
              <a:rPr lang="pl-PL" dirty="0" smtClean="0"/>
              <a:t>mleko; </a:t>
            </a:r>
            <a:r>
              <a:rPr lang="pl-PL" dirty="0" err="1" smtClean="0"/>
              <a:t>uciekoj</a:t>
            </a:r>
            <a:r>
              <a:rPr lang="pl-PL" dirty="0" smtClean="0"/>
              <a:t> </a:t>
            </a:r>
            <a:r>
              <a:rPr lang="pl-PL" dirty="0"/>
              <a:t>– </a:t>
            </a:r>
            <a:r>
              <a:rPr lang="pl-PL" dirty="0" smtClean="0"/>
              <a:t>uciekaj; </a:t>
            </a:r>
            <a:r>
              <a:rPr lang="pl-PL" dirty="0" err="1" smtClean="0"/>
              <a:t>wziena</a:t>
            </a:r>
            <a:r>
              <a:rPr lang="pl-PL" dirty="0" smtClean="0"/>
              <a:t> </a:t>
            </a:r>
            <a:r>
              <a:rPr lang="pl-PL" dirty="0"/>
              <a:t>– </a:t>
            </a:r>
            <a:r>
              <a:rPr lang="pl-PL" dirty="0" smtClean="0"/>
              <a:t>wzięła; </a:t>
            </a:r>
            <a:r>
              <a:rPr lang="pl-PL" dirty="0" err="1" smtClean="0"/>
              <a:t>idz</a:t>
            </a:r>
            <a:r>
              <a:rPr lang="pl-PL" dirty="0" smtClean="0"/>
              <a:t> </a:t>
            </a:r>
            <a:r>
              <a:rPr lang="pl-PL" dirty="0"/>
              <a:t>– jedz – </a:t>
            </a:r>
            <a:r>
              <a:rPr lang="pl-PL" dirty="0" err="1" smtClean="0"/>
              <a:t>chloj</a:t>
            </a:r>
            <a:r>
              <a:rPr lang="pl-PL" dirty="0" smtClean="0"/>
              <a:t>; </a:t>
            </a:r>
            <a:r>
              <a:rPr lang="pl-PL" dirty="0" err="1" smtClean="0"/>
              <a:t>przyniesła</a:t>
            </a:r>
            <a:r>
              <a:rPr lang="pl-PL" dirty="0" smtClean="0"/>
              <a:t> </a:t>
            </a:r>
            <a:r>
              <a:rPr lang="pl-PL" dirty="0"/>
              <a:t>– </a:t>
            </a:r>
            <a:r>
              <a:rPr lang="pl-PL" dirty="0" smtClean="0"/>
              <a:t>przyniosła; powała </a:t>
            </a:r>
            <a:r>
              <a:rPr lang="pl-PL" dirty="0"/>
              <a:t>– </a:t>
            </a:r>
            <a:r>
              <a:rPr lang="pl-PL" dirty="0" smtClean="0"/>
              <a:t>sufit; </a:t>
            </a:r>
            <a:r>
              <a:rPr lang="pl-PL" dirty="0" err="1" smtClean="0"/>
              <a:t>mietła</a:t>
            </a:r>
            <a:r>
              <a:rPr lang="pl-PL" dirty="0" smtClean="0"/>
              <a:t> </a:t>
            </a:r>
            <a:r>
              <a:rPr lang="pl-PL" dirty="0"/>
              <a:t>– </a:t>
            </a:r>
            <a:r>
              <a:rPr lang="pl-PL" dirty="0" err="1" smtClean="0"/>
              <a:t>drapacha</a:t>
            </a:r>
            <a:r>
              <a:rPr lang="pl-PL" dirty="0" smtClean="0"/>
              <a:t>; </a:t>
            </a:r>
            <a:r>
              <a:rPr lang="pl-PL" dirty="0" err="1" smtClean="0"/>
              <a:t>pniok</a:t>
            </a:r>
            <a:r>
              <a:rPr lang="pl-PL" dirty="0" smtClean="0"/>
              <a:t> </a:t>
            </a:r>
            <a:r>
              <a:rPr lang="pl-PL" dirty="0"/>
              <a:t>– miejsce po ścięciu </a:t>
            </a:r>
            <a:r>
              <a:rPr lang="pl-PL" dirty="0" smtClean="0"/>
              <a:t>drzewa; </a:t>
            </a:r>
            <a:r>
              <a:rPr lang="pl-PL" dirty="0" err="1" smtClean="0"/>
              <a:t>sroc</a:t>
            </a:r>
            <a:r>
              <a:rPr lang="pl-PL" dirty="0" smtClean="0"/>
              <a:t> </a:t>
            </a:r>
            <a:r>
              <a:rPr lang="pl-PL" dirty="0"/>
              <a:t>– </a:t>
            </a:r>
            <a:r>
              <a:rPr lang="pl-PL" dirty="0" smtClean="0"/>
              <a:t>ubikacja; </a:t>
            </a:r>
            <a:r>
              <a:rPr lang="pl-PL" dirty="0" err="1" smtClean="0"/>
              <a:t>chliw</a:t>
            </a:r>
            <a:r>
              <a:rPr lang="pl-PL" dirty="0" smtClean="0"/>
              <a:t> </a:t>
            </a:r>
            <a:r>
              <a:rPr lang="pl-PL" dirty="0"/>
              <a:t>– obora, </a:t>
            </a:r>
            <a:r>
              <a:rPr lang="pl-PL" dirty="0" smtClean="0"/>
              <a:t>chlew; </a:t>
            </a:r>
            <a:r>
              <a:rPr lang="pl-PL" dirty="0" err="1" smtClean="0"/>
              <a:t>kwiotek</a:t>
            </a:r>
            <a:r>
              <a:rPr lang="pl-PL" dirty="0" smtClean="0"/>
              <a:t> </a:t>
            </a:r>
            <a:r>
              <a:rPr lang="pl-PL" dirty="0"/>
              <a:t>– </a:t>
            </a:r>
            <a:r>
              <a:rPr lang="pl-PL" dirty="0" smtClean="0"/>
              <a:t>kwiatek; </a:t>
            </a:r>
            <a:r>
              <a:rPr lang="pl-PL" dirty="0" err="1" smtClean="0"/>
              <a:t>copka</a:t>
            </a:r>
            <a:r>
              <a:rPr lang="pl-PL" dirty="0" smtClean="0"/>
              <a:t> </a:t>
            </a:r>
            <a:r>
              <a:rPr lang="pl-PL" dirty="0"/>
              <a:t>– </a:t>
            </a:r>
            <a:r>
              <a:rPr lang="pl-PL" dirty="0" smtClean="0"/>
              <a:t>czapka; </a:t>
            </a:r>
            <a:r>
              <a:rPr lang="pl-PL" dirty="0" err="1" smtClean="0"/>
              <a:t>dziołcha</a:t>
            </a:r>
            <a:r>
              <a:rPr lang="pl-PL" dirty="0" smtClean="0"/>
              <a:t> </a:t>
            </a:r>
            <a:r>
              <a:rPr lang="pl-PL" dirty="0"/>
              <a:t>– </a:t>
            </a:r>
            <a:r>
              <a:rPr lang="pl-PL" dirty="0" smtClean="0"/>
              <a:t>dziewczyna; </a:t>
            </a:r>
            <a:r>
              <a:rPr lang="pl-PL" dirty="0" err="1" smtClean="0"/>
              <a:t>chłopok</a:t>
            </a:r>
            <a:r>
              <a:rPr lang="pl-PL" dirty="0" smtClean="0"/>
              <a:t> </a:t>
            </a:r>
            <a:r>
              <a:rPr lang="pl-PL" dirty="0"/>
              <a:t>– </a:t>
            </a:r>
            <a:r>
              <a:rPr lang="pl-PL" dirty="0" smtClean="0"/>
              <a:t>chłopak; chałupa </a:t>
            </a:r>
            <a:r>
              <a:rPr lang="pl-PL" dirty="0"/>
              <a:t>– </a:t>
            </a:r>
            <a:r>
              <a:rPr lang="pl-PL" dirty="0" smtClean="0"/>
              <a:t>dom; </a:t>
            </a:r>
            <a:r>
              <a:rPr lang="pl-PL" dirty="0" err="1" smtClean="0"/>
              <a:t>szofa</a:t>
            </a:r>
            <a:r>
              <a:rPr lang="pl-PL" dirty="0" smtClean="0"/>
              <a:t> </a:t>
            </a:r>
            <a:r>
              <a:rPr lang="pl-PL" dirty="0"/>
              <a:t>– </a:t>
            </a:r>
            <a:r>
              <a:rPr lang="pl-PL" dirty="0" smtClean="0"/>
              <a:t>szafa; flaszka </a:t>
            </a:r>
            <a:r>
              <a:rPr lang="pl-PL" dirty="0"/>
              <a:t>– </a:t>
            </a:r>
            <a:r>
              <a:rPr lang="pl-PL" dirty="0" smtClean="0"/>
              <a:t>butelka; portki </a:t>
            </a:r>
            <a:r>
              <a:rPr lang="pl-PL" dirty="0"/>
              <a:t>– </a:t>
            </a:r>
            <a:r>
              <a:rPr lang="pl-PL" dirty="0" smtClean="0"/>
              <a:t>spodnie; </a:t>
            </a:r>
            <a:r>
              <a:rPr lang="pl-PL" dirty="0" err="1" smtClean="0"/>
              <a:t>dejta</a:t>
            </a:r>
            <a:r>
              <a:rPr lang="pl-PL" dirty="0" smtClean="0"/>
              <a:t> </a:t>
            </a:r>
            <a:r>
              <a:rPr lang="pl-PL" dirty="0"/>
              <a:t>– </a:t>
            </a:r>
            <a:r>
              <a:rPr lang="pl-PL" dirty="0" smtClean="0"/>
              <a:t>dajcie; </a:t>
            </a:r>
            <a:r>
              <a:rPr lang="pl-PL" dirty="0" err="1" smtClean="0"/>
              <a:t>bierzta</a:t>
            </a:r>
            <a:r>
              <a:rPr lang="pl-PL" dirty="0" smtClean="0"/>
              <a:t> </a:t>
            </a:r>
            <a:r>
              <a:rPr lang="pl-PL" dirty="0"/>
              <a:t>– </a:t>
            </a:r>
            <a:r>
              <a:rPr lang="pl-PL" dirty="0" smtClean="0"/>
              <a:t>bierzcie; </a:t>
            </a:r>
            <a:r>
              <a:rPr lang="pl-PL" dirty="0" err="1" smtClean="0"/>
              <a:t>rzyka</a:t>
            </a:r>
            <a:r>
              <a:rPr lang="pl-PL" dirty="0" smtClean="0"/>
              <a:t> </a:t>
            </a:r>
            <a:r>
              <a:rPr lang="pl-PL" dirty="0"/>
              <a:t>– </a:t>
            </a:r>
            <a:r>
              <a:rPr lang="pl-PL" dirty="0" smtClean="0"/>
              <a:t>rzeka; </a:t>
            </a:r>
            <a:r>
              <a:rPr lang="pl-PL" dirty="0" err="1" smtClean="0"/>
              <a:t>róbta</a:t>
            </a:r>
            <a:r>
              <a:rPr lang="pl-PL" dirty="0" smtClean="0"/>
              <a:t> </a:t>
            </a:r>
            <a:r>
              <a:rPr lang="pl-PL" dirty="0"/>
              <a:t>– </a:t>
            </a:r>
            <a:r>
              <a:rPr lang="pl-PL" dirty="0" smtClean="0"/>
              <a:t>róbcie; kapota </a:t>
            </a:r>
            <a:r>
              <a:rPr lang="pl-PL" dirty="0"/>
              <a:t>– kurtka, </a:t>
            </a:r>
            <a:r>
              <a:rPr lang="pl-PL" dirty="0" smtClean="0"/>
              <a:t>marynarka; </a:t>
            </a:r>
            <a:r>
              <a:rPr lang="pl-PL" dirty="0" err="1" smtClean="0"/>
              <a:t>wionek</a:t>
            </a:r>
            <a:r>
              <a:rPr lang="pl-PL" dirty="0" smtClean="0"/>
              <a:t> </a:t>
            </a:r>
            <a:r>
              <a:rPr lang="pl-PL" dirty="0"/>
              <a:t>– </a:t>
            </a:r>
            <a:r>
              <a:rPr lang="pl-PL" dirty="0" smtClean="0"/>
              <a:t>wianek; </a:t>
            </a:r>
            <a:r>
              <a:rPr lang="pl-PL" dirty="0" err="1" smtClean="0"/>
              <a:t>kuń</a:t>
            </a:r>
            <a:r>
              <a:rPr lang="pl-PL" dirty="0" smtClean="0"/>
              <a:t> </a:t>
            </a:r>
            <a:r>
              <a:rPr lang="pl-PL" dirty="0"/>
              <a:t>– </a:t>
            </a:r>
            <a:r>
              <a:rPr lang="pl-PL" dirty="0" smtClean="0"/>
              <a:t>koń; </a:t>
            </a:r>
            <a:r>
              <a:rPr lang="pl-PL" dirty="0" err="1" smtClean="0"/>
              <a:t>szklonka</a:t>
            </a:r>
            <a:r>
              <a:rPr lang="pl-PL" dirty="0" smtClean="0"/>
              <a:t> </a:t>
            </a:r>
            <a:r>
              <a:rPr lang="pl-PL" dirty="0"/>
              <a:t>– </a:t>
            </a:r>
            <a:r>
              <a:rPr lang="pl-PL" dirty="0" smtClean="0"/>
              <a:t>szklanka; </a:t>
            </a:r>
            <a:r>
              <a:rPr lang="pl-PL" dirty="0" err="1" smtClean="0"/>
              <a:t>siekira</a:t>
            </a:r>
            <a:r>
              <a:rPr lang="pl-PL" dirty="0" smtClean="0"/>
              <a:t> </a:t>
            </a:r>
            <a:r>
              <a:rPr lang="pl-PL" dirty="0"/>
              <a:t>– </a:t>
            </a:r>
            <a:r>
              <a:rPr lang="pl-PL" dirty="0" smtClean="0"/>
              <a:t>siekiera; trzewiki </a:t>
            </a:r>
            <a:r>
              <a:rPr lang="pl-PL" dirty="0"/>
              <a:t>– </a:t>
            </a:r>
            <a:r>
              <a:rPr lang="pl-PL" dirty="0" smtClean="0"/>
              <a:t>buty; </a:t>
            </a:r>
            <a:r>
              <a:rPr lang="pl-PL" dirty="0" err="1" smtClean="0"/>
              <a:t>ogun</a:t>
            </a:r>
            <a:r>
              <a:rPr lang="pl-PL" dirty="0" smtClean="0"/>
              <a:t> </a:t>
            </a:r>
            <a:r>
              <a:rPr lang="pl-PL" dirty="0"/>
              <a:t>– </a:t>
            </a:r>
            <a:r>
              <a:rPr lang="pl-PL" dirty="0" smtClean="0"/>
              <a:t>ogon; </a:t>
            </a:r>
            <a:r>
              <a:rPr lang="pl-PL" dirty="0" err="1" smtClean="0"/>
              <a:t>jojko</a:t>
            </a:r>
            <a:r>
              <a:rPr lang="pl-PL" dirty="0" smtClean="0"/>
              <a:t> – jajko: </a:t>
            </a:r>
            <a:r>
              <a:rPr lang="pl-PL" dirty="0" err="1" smtClean="0"/>
              <a:t>papir</a:t>
            </a:r>
            <a:r>
              <a:rPr lang="pl-PL" dirty="0" smtClean="0"/>
              <a:t> </a:t>
            </a:r>
            <a:r>
              <a:rPr lang="pl-PL" dirty="0"/>
              <a:t>– </a:t>
            </a:r>
            <a:r>
              <a:rPr lang="pl-PL" dirty="0" smtClean="0"/>
              <a:t>papier; </a:t>
            </a:r>
            <a:r>
              <a:rPr lang="pl-PL" dirty="0" err="1" smtClean="0"/>
              <a:t>gorcek</a:t>
            </a:r>
            <a:r>
              <a:rPr lang="pl-PL" dirty="0" smtClean="0"/>
              <a:t> </a:t>
            </a:r>
            <a:r>
              <a:rPr lang="pl-PL" dirty="0"/>
              <a:t>– </a:t>
            </a:r>
            <a:r>
              <a:rPr lang="pl-PL" dirty="0" smtClean="0"/>
              <a:t>garnek; </a:t>
            </a:r>
            <a:r>
              <a:rPr lang="pl-PL" dirty="0" err="1" smtClean="0"/>
              <a:t>cółka</a:t>
            </a:r>
            <a:r>
              <a:rPr lang="pl-PL" dirty="0" smtClean="0"/>
              <a:t> </a:t>
            </a:r>
            <a:r>
              <a:rPr lang="pl-PL" dirty="0"/>
              <a:t>– </a:t>
            </a:r>
            <a:r>
              <a:rPr lang="pl-PL" dirty="0" smtClean="0"/>
              <a:t>onucka; </a:t>
            </a:r>
            <a:r>
              <a:rPr lang="pl-PL" dirty="0" err="1" smtClean="0"/>
              <a:t>zygor</a:t>
            </a:r>
            <a:r>
              <a:rPr lang="pl-PL" dirty="0" smtClean="0"/>
              <a:t> </a:t>
            </a:r>
            <a:r>
              <a:rPr lang="pl-PL" dirty="0"/>
              <a:t>– </a:t>
            </a:r>
            <a:r>
              <a:rPr lang="pl-PL" dirty="0" smtClean="0"/>
              <a:t>zegar; furmanka</a:t>
            </a:r>
            <a:r>
              <a:rPr lang="pl-PL" dirty="0"/>
              <a:t>, </a:t>
            </a:r>
            <a:r>
              <a:rPr lang="pl-PL" dirty="0" err="1"/>
              <a:t>wasąng</a:t>
            </a:r>
            <a:r>
              <a:rPr lang="pl-PL" dirty="0"/>
              <a:t> – bryczka, pleciona fura (wóz</a:t>
            </a:r>
            <a:r>
              <a:rPr lang="pl-PL" dirty="0" smtClean="0"/>
              <a:t>); skopek </a:t>
            </a:r>
            <a:r>
              <a:rPr lang="pl-PL" dirty="0"/>
              <a:t>– do </a:t>
            </a:r>
            <a:r>
              <a:rPr lang="pl-PL" dirty="0" smtClean="0"/>
              <a:t>dojenia; cebrzyk </a:t>
            </a:r>
            <a:r>
              <a:rPr lang="pl-PL" dirty="0"/>
              <a:t>– do mycia (jak wanna</a:t>
            </a:r>
            <a:r>
              <a:rPr lang="pl-PL" dirty="0" smtClean="0"/>
              <a:t>).</a:t>
            </a:r>
            <a:endParaRPr lang="pl-PL" dirty="0"/>
          </a:p>
          <a:p>
            <a:pPr marL="342900" indent="-342900" algn="just"/>
            <a:endParaRPr lang="pl-PL"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539552" y="1491749"/>
            <a:ext cx="8136904" cy="4801314"/>
          </a:xfrm>
          <a:prstGeom prst="rect">
            <a:avLst/>
          </a:prstGeom>
          <a:noFill/>
        </p:spPr>
        <p:txBody>
          <a:bodyPr wrap="square" rtlCol="0">
            <a:spAutoFit/>
          </a:bodyPr>
          <a:lstStyle/>
          <a:p>
            <a:pPr algn="just"/>
            <a:r>
              <a:rPr lang="pl-PL" b="1" dirty="0" smtClean="0"/>
              <a:t>Drugie</a:t>
            </a:r>
            <a:r>
              <a:rPr lang="pl-PL" dirty="0" smtClean="0"/>
              <a:t> spotkanie odbyło się </a:t>
            </a:r>
            <a:r>
              <a:rPr lang="pl-PL" b="1" dirty="0" smtClean="0"/>
              <a:t>9 listopada 2011 r.</a:t>
            </a:r>
            <a:r>
              <a:rPr lang="pl-PL" dirty="0" smtClean="0"/>
              <a:t> Wzięli w nim udział przedstawiciele organizacji pozarządowych w liczbie 5 osób.</a:t>
            </a:r>
          </a:p>
          <a:p>
            <a:pPr algn="just"/>
            <a:endParaRPr lang="pl-PL" dirty="0"/>
          </a:p>
          <a:p>
            <a:pPr algn="just"/>
            <a:r>
              <a:rPr lang="pl-PL" b="1" dirty="0" smtClean="0"/>
              <a:t>Trzecie</a:t>
            </a:r>
            <a:r>
              <a:rPr lang="pl-PL" dirty="0" smtClean="0"/>
              <a:t> spotkanie z udziałem młodzieży – uczestniczek projektu „Zabawny teatr – rzecz o sztuce oczami młodzieży” odbyło się </a:t>
            </a:r>
            <a:r>
              <a:rPr lang="pl-PL" b="1" dirty="0" smtClean="0"/>
              <a:t>18 listopada 2011 r. </a:t>
            </a:r>
            <a:r>
              <a:rPr lang="pl-PL" dirty="0" smtClean="0"/>
              <a:t>z udziałem 5 osób.</a:t>
            </a:r>
          </a:p>
          <a:p>
            <a:pPr algn="just"/>
            <a:endParaRPr lang="pl-PL" dirty="0"/>
          </a:p>
          <a:p>
            <a:pPr algn="just"/>
            <a:r>
              <a:rPr lang="pl-PL" b="1" dirty="0" smtClean="0"/>
              <a:t>Czwarte</a:t>
            </a:r>
            <a:r>
              <a:rPr lang="pl-PL" dirty="0" smtClean="0"/>
              <a:t> spotkanie odbyło się </a:t>
            </a:r>
            <a:r>
              <a:rPr lang="pl-PL" b="1" dirty="0" smtClean="0"/>
              <a:t>29 listopada 2011 r. </a:t>
            </a:r>
            <a:r>
              <a:rPr lang="pl-PL" dirty="0" smtClean="0"/>
              <a:t>w siedzibie Centrum Kultury Fizycznej i Rozwoju Lokalnego w Rakowie, w którym wzięło udział 5 osób.</a:t>
            </a:r>
          </a:p>
          <a:p>
            <a:pPr algn="just"/>
            <a:endParaRPr lang="pl-PL" dirty="0"/>
          </a:p>
          <a:p>
            <a:pPr algn="just"/>
            <a:r>
              <a:rPr lang="pl-PL" b="1" dirty="0" smtClean="0"/>
              <a:t>Piąte</a:t>
            </a:r>
            <a:r>
              <a:rPr lang="pl-PL" dirty="0" smtClean="0"/>
              <a:t> spotkanie zaplanowano na </a:t>
            </a:r>
            <a:r>
              <a:rPr lang="pl-PL" b="1" dirty="0" smtClean="0"/>
              <a:t>7 grudnia 2011 r.</a:t>
            </a:r>
            <a:r>
              <a:rPr lang="pl-PL" dirty="0" smtClean="0"/>
              <a:t> w siedzibie Remizy OSP w Rakowie z udziałem wszystkich zainteresowanych osób, które przekazały materiały do publikacji w celu omówienia i podsumowania aktualnego etapu prac – gromadzenia materiałów. Sposób prezentacji materiałów:</a:t>
            </a:r>
          </a:p>
          <a:p>
            <a:pPr algn="just">
              <a:buFont typeface="Arial" pitchFamily="34" charset="0"/>
              <a:buChar char="•"/>
            </a:pPr>
            <a:r>
              <a:rPr lang="pl-PL" b="1" dirty="0"/>
              <a:t> </a:t>
            </a:r>
            <a:r>
              <a:rPr lang="pl-PL" dirty="0" smtClean="0"/>
              <a:t>prezentacja multimedialna;</a:t>
            </a:r>
          </a:p>
          <a:p>
            <a:pPr algn="just">
              <a:buFont typeface="Arial" pitchFamily="34" charset="0"/>
              <a:buChar char="•"/>
            </a:pPr>
            <a:r>
              <a:rPr lang="pl-PL" dirty="0"/>
              <a:t> </a:t>
            </a:r>
            <a:r>
              <a:rPr lang="pl-PL" dirty="0" smtClean="0"/>
              <a:t>prezentacja materiałów w wersji papierowej;</a:t>
            </a:r>
          </a:p>
          <a:p>
            <a:pPr algn="just">
              <a:buFont typeface="Arial" pitchFamily="34" charset="0"/>
              <a:buChar char="•"/>
            </a:pPr>
            <a:r>
              <a:rPr lang="pl-PL" dirty="0"/>
              <a:t> </a:t>
            </a:r>
            <a:r>
              <a:rPr lang="pl-PL" dirty="0" smtClean="0"/>
              <a:t>zamieszczenie uporządkowanych materiałów na stronie internetowej </a:t>
            </a:r>
            <a:r>
              <a:rPr lang="pl-PL" dirty="0" err="1" smtClean="0">
                <a:hlinkClick r:id="rId3"/>
              </a:rPr>
              <a:t>www.rakow.pl</a:t>
            </a:r>
            <a:r>
              <a:rPr lang="pl-PL" dirty="0"/>
              <a:t> </a:t>
            </a:r>
            <a:r>
              <a:rPr lang="pl-PL" dirty="0" smtClean="0"/>
              <a:t>– propozycja do rozważenia.</a:t>
            </a:r>
          </a:p>
        </p:txBody>
      </p:sp>
      <p:pic>
        <p:nvPicPr>
          <p:cNvPr id="10" name="Obraz 9" descr="Biale Lugi.png"/>
          <p:cNvPicPr>
            <a:picLocks noChangeAspect="1"/>
          </p:cNvPicPr>
          <p:nvPr/>
        </p:nvPicPr>
        <p:blipFill>
          <a:blip r:embed="rId4" cstate="print"/>
          <a:stretch>
            <a:fillRect/>
          </a:stretch>
        </p:blipFill>
        <p:spPr>
          <a:xfrm>
            <a:off x="3908444" y="116632"/>
            <a:ext cx="1311628" cy="720000"/>
          </a:xfrm>
          <a:prstGeom prst="rect">
            <a:avLst/>
          </a:prstGeom>
        </p:spPr>
      </p:pic>
      <p:pic>
        <p:nvPicPr>
          <p:cNvPr id="11" name="Obraz 10" descr="Herb Gminy Raków.png"/>
          <p:cNvPicPr>
            <a:picLocks noChangeAspect="1"/>
          </p:cNvPicPr>
          <p:nvPr/>
        </p:nvPicPr>
        <p:blipFill>
          <a:blip r:embed="rId5" cstate="print"/>
          <a:stretch>
            <a:fillRect/>
          </a:stretch>
        </p:blipFill>
        <p:spPr>
          <a:xfrm>
            <a:off x="7164288" y="116632"/>
            <a:ext cx="559286" cy="720000"/>
          </a:xfrm>
          <a:prstGeom prst="rect">
            <a:avLst/>
          </a:prstGeom>
        </p:spPr>
      </p:pic>
      <p:pic>
        <p:nvPicPr>
          <p:cNvPr id="12" name="Obraz 11" descr="LOGO CKFiRL.png"/>
          <p:cNvPicPr>
            <a:picLocks noChangeAspect="1"/>
          </p:cNvPicPr>
          <p:nvPr/>
        </p:nvPicPr>
        <p:blipFill>
          <a:blip r:embed="rId6" cstate="print"/>
          <a:stretch>
            <a:fillRect/>
          </a:stretch>
        </p:blipFill>
        <p:spPr>
          <a:xfrm>
            <a:off x="1331720" y="116752"/>
            <a:ext cx="720000" cy="720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556792"/>
            <a:ext cx="8640960" cy="3139321"/>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powiedzenia;</a:t>
            </a:r>
          </a:p>
          <a:p>
            <a:pPr marL="342900" indent="-342900" algn="just">
              <a:buFontTx/>
              <a:buChar char="-"/>
            </a:pPr>
            <a:r>
              <a:rPr lang="pl-PL" b="1" dirty="0" smtClean="0"/>
              <a:t>przysłowia;</a:t>
            </a:r>
          </a:p>
          <a:p>
            <a:pPr marL="342900" indent="-342900" algn="just">
              <a:buFontTx/>
              <a:buChar char="-"/>
            </a:pPr>
            <a:r>
              <a:rPr lang="pl-PL" b="1" dirty="0" smtClean="0"/>
              <a:t>określenia gwarowe:</a:t>
            </a:r>
          </a:p>
          <a:p>
            <a:pPr marL="342900" indent="-342900" algn="just">
              <a:buFontTx/>
              <a:buChar char="-"/>
            </a:pPr>
            <a:endParaRPr lang="pl-PL" b="1" dirty="0" smtClean="0"/>
          </a:p>
          <a:p>
            <a:pPr marL="342900" indent="-342900" algn="just">
              <a:buFontTx/>
              <a:buChar char="-"/>
            </a:pPr>
            <a:r>
              <a:rPr lang="pl-PL" dirty="0" smtClean="0"/>
              <a:t>poniżej znajdują się określenia gwarowe przygotowane na podstawie wywiadów                  z najstarszymi mieszkańcami gminy Raków , z dostępnego opracowania w formie przewodnika pt:” Raków. Sarmackie Ateny. Mały przewodnik po gminie Raków                       i okolicach”.</a:t>
            </a:r>
          </a:p>
          <a:p>
            <a:pPr marL="342900" indent="-342900" algn="just"/>
            <a:endParaRPr lang="pl-PL" b="1" dirty="0"/>
          </a:p>
          <a:p>
            <a:pPr marL="342900" indent="-342900" algn="just"/>
            <a:r>
              <a:rPr lang="pl-PL" dirty="0"/>
              <a:t>	</a:t>
            </a:r>
            <a:endParaRPr lang="pl-PL"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485939"/>
            <a:ext cx="8640960" cy="4247317"/>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określenia gwarowe.</a:t>
            </a:r>
          </a:p>
          <a:p>
            <a:pPr marL="342900" indent="-342900" algn="just"/>
            <a:endParaRPr lang="pl-PL" b="1" dirty="0" smtClean="0"/>
          </a:p>
          <a:p>
            <a:pPr marL="342900" indent="-342900" algn="just"/>
            <a:r>
              <a:rPr lang="pl-PL" b="1" dirty="0" smtClean="0"/>
              <a:t>Gwara</a:t>
            </a:r>
          </a:p>
          <a:p>
            <a:pPr algn="just"/>
            <a:r>
              <a:rPr lang="pl-PL" dirty="0" smtClean="0"/>
              <a:t>   Gwarę od wielu lat uważa się za język niedoskonały, gorszy od języka ogólnopolskiego. Bywa ona (zresztą niesłusznie) - przedmiotem drwin, wyśmiewana, a człowiek posługujący się nią uchodzi za niekulturalnego, nieobytego. Często mówi się o nim pogardliwie „wieśniak”. Nic więc dziwnego, że ludzie starają się gwary unikać. To bardzo niesprawiedliwe, bo to żaden wstyd mówić gwarą, która przecież świadczy o naszym pochodzeniu, o naszych korzeniach, o własnej tożsamości. Jeśli nie będziemy się wstydzić swojego „swojskiego” języka, to nie będziemy się również wstydzić swojej matki, ojca, rodziny i ojczyzny.</a:t>
            </a:r>
          </a:p>
          <a:p>
            <a:pPr algn="just"/>
            <a:r>
              <a:rPr lang="pl-PL" dirty="0" smtClean="0"/>
              <a:t>   W naszej gminie szczęśliwie ocalała </a:t>
            </a:r>
            <a:r>
              <a:rPr lang="pl-PL" dirty="0" err="1" smtClean="0"/>
              <a:t>rakowska</a:t>
            </a:r>
            <a:r>
              <a:rPr lang="pl-PL" dirty="0" smtClean="0"/>
              <a:t> gwara (i jej odmiany), a dzięki pomocy starszych mieszkańców, udało nam się sporządzić słowniczek najczęściej używanych wyrazów i wyrażeń gwarowych.</a:t>
            </a:r>
            <a:endParaRPr lang="pl-P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1200329"/>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określenia gwarowe.</a:t>
            </a:r>
          </a:p>
          <a:p>
            <a:pPr marL="342900" indent="-342900" algn="just"/>
            <a:r>
              <a:rPr lang="pl-PL" b="1" dirty="0" smtClean="0"/>
              <a:t>Słowniczek używanych wyrazów gwarowych zawartych w przewodniku                                 „ Raków. Sarmackie Ateny”.</a:t>
            </a:r>
          </a:p>
        </p:txBody>
      </p:sp>
      <p:sp>
        <p:nvSpPr>
          <p:cNvPr id="6" name="Prostokąt 5"/>
          <p:cNvSpPr/>
          <p:nvPr/>
        </p:nvSpPr>
        <p:spPr>
          <a:xfrm>
            <a:off x="251520" y="1929021"/>
            <a:ext cx="8640960" cy="4801314"/>
          </a:xfrm>
          <a:prstGeom prst="rect">
            <a:avLst/>
          </a:prstGeom>
        </p:spPr>
        <p:txBody>
          <a:bodyPr wrap="square" numCol="2">
            <a:spAutoFit/>
          </a:bodyPr>
          <a:lstStyle/>
          <a:p>
            <a:pPr marL="342900" indent="-342900" algn="just"/>
            <a:r>
              <a:rPr lang="pl-PL" b="1" dirty="0" smtClean="0"/>
              <a:t>A</a:t>
            </a:r>
          </a:p>
          <a:p>
            <a:pPr marL="342900" indent="-342900" algn="just"/>
            <a:r>
              <a:rPr lang="pl-PL" dirty="0" err="1" smtClean="0"/>
              <a:t>aino</a:t>
            </a:r>
            <a:r>
              <a:rPr lang="pl-PL" dirty="0" smtClean="0"/>
              <a:t> – akurat, nie</a:t>
            </a:r>
          </a:p>
          <a:p>
            <a:pPr marL="342900" indent="-342900" algn="just"/>
            <a:r>
              <a:rPr lang="pl-PL" dirty="0" err="1" smtClean="0"/>
              <a:t>angreski</a:t>
            </a:r>
            <a:r>
              <a:rPr lang="pl-PL" dirty="0" smtClean="0"/>
              <a:t> – zabawa w chowanego</a:t>
            </a:r>
          </a:p>
          <a:p>
            <a:pPr marL="342900" indent="-342900" algn="just"/>
            <a:endParaRPr lang="pl-PL" dirty="0" smtClean="0"/>
          </a:p>
          <a:p>
            <a:pPr marL="342900" indent="-342900" algn="just"/>
            <a:r>
              <a:rPr lang="pl-PL" b="1" dirty="0" smtClean="0"/>
              <a:t>B</a:t>
            </a:r>
          </a:p>
          <a:p>
            <a:pPr marL="342900" indent="-342900" algn="just"/>
            <a:r>
              <a:rPr lang="pl-PL" dirty="0" err="1" smtClean="0"/>
              <a:t>bojcora</a:t>
            </a:r>
            <a:r>
              <a:rPr lang="pl-PL" dirty="0" smtClean="0"/>
              <a:t> – plotkara</a:t>
            </a:r>
          </a:p>
          <a:p>
            <a:pPr marL="342900" indent="-342900" algn="just"/>
            <a:r>
              <a:rPr lang="pl-PL" dirty="0" err="1" smtClean="0"/>
              <a:t>blimy</a:t>
            </a:r>
            <a:r>
              <a:rPr lang="pl-PL" dirty="0" smtClean="0"/>
              <a:t>, </a:t>
            </a:r>
            <a:r>
              <a:rPr lang="pl-PL" dirty="0" err="1" smtClean="0"/>
              <a:t>blindze</a:t>
            </a:r>
            <a:r>
              <a:rPr lang="pl-PL" dirty="0" smtClean="0"/>
              <a:t> – placki ziemniaczane</a:t>
            </a:r>
          </a:p>
          <a:p>
            <a:pPr marL="342900" indent="-342900" algn="just"/>
            <a:r>
              <a:rPr lang="pl-PL" dirty="0" err="1" smtClean="0"/>
              <a:t>bojowie</a:t>
            </a:r>
            <a:r>
              <a:rPr lang="pl-PL" dirty="0" smtClean="0"/>
              <a:t> – środkowa część stodoły</a:t>
            </a:r>
          </a:p>
          <a:p>
            <a:pPr marL="342900" indent="-342900" algn="just"/>
            <a:r>
              <a:rPr lang="pl-PL" dirty="0" err="1" smtClean="0"/>
              <a:t>bondzioł</a:t>
            </a:r>
            <a:r>
              <a:rPr lang="pl-PL" dirty="0" smtClean="0"/>
              <a:t>, bebech – brzuch</a:t>
            </a:r>
          </a:p>
          <a:p>
            <a:pPr marL="342900" indent="-342900" algn="just"/>
            <a:r>
              <a:rPr lang="pl-PL" dirty="0" smtClean="0"/>
              <a:t>bryle, </a:t>
            </a:r>
            <a:r>
              <a:rPr lang="pl-PL" dirty="0" err="1" smtClean="0"/>
              <a:t>sekulory</a:t>
            </a:r>
            <a:r>
              <a:rPr lang="pl-PL" dirty="0" smtClean="0"/>
              <a:t> – okulary</a:t>
            </a:r>
          </a:p>
          <a:p>
            <a:pPr marL="342900" indent="-342900" algn="just"/>
            <a:r>
              <a:rPr lang="pl-PL" dirty="0" err="1" smtClean="0"/>
              <a:t>bucyfoł</a:t>
            </a:r>
            <a:r>
              <a:rPr lang="pl-PL" dirty="0" smtClean="0"/>
              <a:t> – nadęty, nieprzyjemny człowiek</a:t>
            </a:r>
          </a:p>
          <a:p>
            <a:pPr marL="342900" indent="-342900" algn="just"/>
            <a:r>
              <a:rPr lang="pl-PL" dirty="0" err="1" smtClean="0"/>
              <a:t>bunuwać</a:t>
            </a:r>
            <a:r>
              <a:rPr lang="pl-PL" dirty="0" smtClean="0"/>
              <a:t> – bałaganić</a:t>
            </a:r>
          </a:p>
          <a:p>
            <a:pPr marL="342900" indent="-342900" algn="just"/>
            <a:endParaRPr lang="pl-PL" dirty="0" smtClean="0"/>
          </a:p>
          <a:p>
            <a:pPr marL="342900" indent="-342900" algn="just"/>
            <a:r>
              <a:rPr lang="pl-PL" b="1" dirty="0" smtClean="0"/>
              <a:t>C</a:t>
            </a:r>
          </a:p>
          <a:p>
            <a:pPr marL="342900" indent="-342900" algn="just"/>
            <a:r>
              <a:rPr lang="pl-PL" dirty="0" err="1" smtClean="0"/>
              <a:t>ccyć</a:t>
            </a:r>
            <a:r>
              <a:rPr lang="pl-PL" dirty="0" smtClean="0"/>
              <a:t> – być głodnym</a:t>
            </a:r>
          </a:p>
          <a:p>
            <a:pPr marL="342900" indent="-342900" algn="just"/>
            <a:r>
              <a:rPr lang="pl-PL" dirty="0" err="1" smtClean="0"/>
              <a:t>ciejwa</a:t>
            </a:r>
            <a:r>
              <a:rPr lang="pl-PL" dirty="0" smtClean="0"/>
              <a:t> – rozlazła, zaniedbana kobieta</a:t>
            </a:r>
          </a:p>
          <a:p>
            <a:pPr marL="342900" indent="-342900" algn="just"/>
            <a:r>
              <a:rPr lang="pl-PL" dirty="0" err="1" smtClean="0"/>
              <a:t>ciochrać</a:t>
            </a:r>
            <a:r>
              <a:rPr lang="pl-PL" dirty="0" smtClean="0"/>
              <a:t> – niszczyć</a:t>
            </a:r>
          </a:p>
          <a:p>
            <a:pPr marL="342900" indent="-342900" algn="just"/>
            <a:r>
              <a:rPr lang="pl-PL" dirty="0" err="1" smtClean="0"/>
              <a:t>chacheł</a:t>
            </a:r>
            <a:r>
              <a:rPr lang="pl-PL" dirty="0" smtClean="0"/>
              <a:t> – gbur, nieokrzesany, nieprzyjemny człowiek</a:t>
            </a:r>
          </a:p>
          <a:p>
            <a:pPr marL="342900" indent="-342900" algn="just"/>
            <a:r>
              <a:rPr lang="pl-PL" dirty="0" err="1" smtClean="0"/>
              <a:t>chajno</a:t>
            </a:r>
            <a:r>
              <a:rPr lang="pl-PL" dirty="0" smtClean="0"/>
              <a:t> – spójrz</a:t>
            </a:r>
          </a:p>
          <a:p>
            <a:pPr marL="342900" indent="-342900" algn="just"/>
            <a:r>
              <a:rPr lang="pl-PL" dirty="0" smtClean="0"/>
              <a:t>chwiej – człowiek nie mający własnego zdania</a:t>
            </a:r>
          </a:p>
          <a:p>
            <a:pPr marL="342900" indent="-342900" algn="just"/>
            <a:r>
              <a:rPr lang="pl-PL" dirty="0" err="1" smtClean="0"/>
              <a:t>choboły</a:t>
            </a:r>
            <a:r>
              <a:rPr lang="pl-PL" dirty="0" smtClean="0"/>
              <a:t> – niemodne, brzydkie, wysłużone ubrania</a:t>
            </a:r>
          </a:p>
          <a:p>
            <a:pPr marL="342900" indent="-342900" algn="just"/>
            <a:r>
              <a:rPr lang="pl-PL" dirty="0" err="1" smtClean="0"/>
              <a:t>chojok</a:t>
            </a:r>
            <a:r>
              <a:rPr lang="pl-PL" dirty="0" smtClean="0"/>
              <a:t> – drzewo</a:t>
            </a:r>
          </a:p>
          <a:p>
            <a:pPr marL="342900" indent="-342900" algn="just"/>
            <a:r>
              <a:rPr lang="pl-PL" dirty="0" err="1" smtClean="0"/>
              <a:t>cwotry</a:t>
            </a:r>
            <a:r>
              <a:rPr lang="pl-PL" dirty="0" smtClean="0"/>
              <a:t> – łotry</a:t>
            </a:r>
          </a:p>
          <a:p>
            <a:pPr marL="342900" indent="-342900" algn="just"/>
            <a:r>
              <a:rPr lang="pl-PL" dirty="0" err="1" smtClean="0"/>
              <a:t>cułka</a:t>
            </a:r>
            <a:r>
              <a:rPr lang="pl-PL" dirty="0" smtClean="0"/>
              <a:t>, </a:t>
            </a:r>
            <a:r>
              <a:rPr lang="pl-PL" dirty="0" err="1" smtClean="0"/>
              <a:t>onucha</a:t>
            </a:r>
            <a:r>
              <a:rPr lang="pl-PL" dirty="0" smtClean="0"/>
              <a:t> – skarpeta</a:t>
            </a:r>
          </a:p>
          <a:p>
            <a:pPr marL="342900" indent="-342900" algn="just"/>
            <a:endParaRPr lang="pl-PL" dirty="0" smtClean="0"/>
          </a:p>
          <a:p>
            <a:pPr marL="342900" indent="-342900" algn="just"/>
            <a:r>
              <a:rPr lang="pl-PL" b="1" dirty="0" smtClean="0"/>
              <a:t>D</a:t>
            </a:r>
          </a:p>
          <a:p>
            <a:pPr marL="342900" indent="-342900" algn="just"/>
            <a:r>
              <a:rPr lang="pl-PL" dirty="0" smtClean="0"/>
              <a:t>dziady – jeżyny</a:t>
            </a:r>
          </a:p>
          <a:p>
            <a:pPr marL="342900" indent="-342900" algn="just"/>
            <a:r>
              <a:rPr lang="pl-PL" dirty="0" err="1" smtClean="0"/>
              <a:t>drapacha</a:t>
            </a:r>
            <a:r>
              <a:rPr lang="pl-PL" dirty="0" smtClean="0"/>
              <a:t> – miotła z witek brzozowych</a:t>
            </a:r>
          </a:p>
          <a:p>
            <a:pPr marL="342900" indent="-342900" algn="just"/>
            <a:r>
              <a:rPr lang="pl-PL" dirty="0" err="1" smtClean="0"/>
              <a:t>dworuwać</a:t>
            </a:r>
            <a:r>
              <a:rPr lang="pl-PL" dirty="0" smtClean="0"/>
              <a:t> – wychodzić za potrzebą</a:t>
            </a:r>
          </a:p>
          <a:p>
            <a:pPr marL="342900" indent="-342900" algn="just"/>
            <a:r>
              <a:rPr lang="pl-PL" dirty="0" err="1" smtClean="0"/>
              <a:t>dyć</a:t>
            </a:r>
            <a:r>
              <a:rPr lang="pl-PL" dirty="0" smtClean="0"/>
              <a:t> – widać</a:t>
            </a:r>
          </a:p>
          <a:p>
            <a:pPr marL="342900" indent="-342900" algn="just"/>
            <a:r>
              <a:rPr lang="pl-PL" dirty="0" err="1" smtClean="0"/>
              <a:t>dzirać</a:t>
            </a:r>
            <a:r>
              <a:rPr lang="pl-PL" dirty="0" smtClean="0"/>
              <a:t> się - </a:t>
            </a:r>
            <a:r>
              <a:rPr lang="pl-PL" dirty="0" err="1" smtClean="0"/>
              <a:t>krzyceć</a:t>
            </a:r>
            <a:endParaRPr lang="pl-PL"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646331"/>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określenia gwarowe.</a:t>
            </a:r>
          </a:p>
        </p:txBody>
      </p:sp>
      <p:sp>
        <p:nvSpPr>
          <p:cNvPr id="6" name="Prostokąt 5"/>
          <p:cNvSpPr/>
          <p:nvPr/>
        </p:nvSpPr>
        <p:spPr>
          <a:xfrm>
            <a:off x="251520" y="1929021"/>
            <a:ext cx="8640960" cy="4801314"/>
          </a:xfrm>
          <a:prstGeom prst="rect">
            <a:avLst/>
          </a:prstGeom>
        </p:spPr>
        <p:txBody>
          <a:bodyPr wrap="square" numCol="2">
            <a:spAutoFit/>
          </a:bodyPr>
          <a:lstStyle/>
          <a:p>
            <a:pPr marL="342900" indent="-342900"/>
            <a:r>
              <a:rPr lang="pl-PL" b="1" dirty="0" smtClean="0"/>
              <a:t>G</a:t>
            </a:r>
          </a:p>
          <a:p>
            <a:pPr marL="342900" indent="-342900"/>
            <a:r>
              <a:rPr lang="pl-PL" dirty="0" err="1" smtClean="0"/>
              <a:t>gadostwo</a:t>
            </a:r>
            <a:r>
              <a:rPr lang="pl-PL" dirty="0" smtClean="0"/>
              <a:t> – zwierzęta domowe</a:t>
            </a:r>
          </a:p>
          <a:p>
            <a:pPr marL="342900" indent="-342900"/>
            <a:r>
              <a:rPr lang="pl-PL" dirty="0" err="1" smtClean="0"/>
              <a:t>gidłoń</a:t>
            </a:r>
            <a:r>
              <a:rPr lang="pl-PL" dirty="0" smtClean="0"/>
              <a:t> – wysoki mężczyzna</a:t>
            </a:r>
          </a:p>
          <a:p>
            <a:pPr marL="342900" indent="-342900"/>
            <a:r>
              <a:rPr lang="pl-PL" dirty="0" err="1" smtClean="0"/>
              <a:t>gidyjno</a:t>
            </a:r>
            <a:r>
              <a:rPr lang="pl-PL" dirty="0" smtClean="0"/>
              <a:t> – wysoka kobieta</a:t>
            </a:r>
          </a:p>
          <a:p>
            <a:pPr marL="342900" indent="-342900"/>
            <a:r>
              <a:rPr lang="pl-PL" dirty="0" err="1" smtClean="0"/>
              <a:t>glinda</a:t>
            </a:r>
            <a:r>
              <a:rPr lang="pl-PL" dirty="0" smtClean="0"/>
              <a:t> – gaduła, nudziara</a:t>
            </a:r>
          </a:p>
          <a:p>
            <a:pPr marL="342900" indent="-342900"/>
            <a:r>
              <a:rPr lang="pl-PL" dirty="0" err="1" smtClean="0"/>
              <a:t>gliniok</a:t>
            </a:r>
            <a:r>
              <a:rPr lang="pl-PL" dirty="0" smtClean="0"/>
              <a:t>, </a:t>
            </a:r>
            <a:r>
              <a:rPr lang="pl-PL" dirty="0" err="1" smtClean="0"/>
              <a:t>kaminiok</a:t>
            </a:r>
            <a:r>
              <a:rPr lang="pl-PL" dirty="0" smtClean="0"/>
              <a:t> – gliniany garnek np. do kiszenia ogórków, kapusty</a:t>
            </a:r>
          </a:p>
          <a:p>
            <a:pPr marL="342900" indent="-342900"/>
            <a:r>
              <a:rPr lang="pl-PL" dirty="0" err="1" smtClean="0"/>
              <a:t>glimać</a:t>
            </a:r>
            <a:r>
              <a:rPr lang="pl-PL" dirty="0" smtClean="0"/>
              <a:t> – jeść bez apetytu</a:t>
            </a:r>
          </a:p>
          <a:p>
            <a:pPr marL="342900" indent="-342900"/>
            <a:r>
              <a:rPr lang="pl-PL" dirty="0" err="1" smtClean="0"/>
              <a:t>gojlim</a:t>
            </a:r>
            <a:r>
              <a:rPr lang="pl-PL" dirty="0" smtClean="0"/>
              <a:t>, </a:t>
            </a:r>
            <a:r>
              <a:rPr lang="pl-PL" dirty="0" err="1" smtClean="0"/>
              <a:t>gułaj</a:t>
            </a:r>
            <a:r>
              <a:rPr lang="pl-PL" dirty="0" smtClean="0"/>
              <a:t> – nieuk, tuman</a:t>
            </a:r>
          </a:p>
          <a:p>
            <a:pPr marL="342900" indent="-342900"/>
            <a:r>
              <a:rPr lang="pl-PL" dirty="0" err="1" smtClean="0"/>
              <a:t>gmyrać</a:t>
            </a:r>
            <a:r>
              <a:rPr lang="pl-PL" dirty="0" smtClean="0"/>
              <a:t> – grzebać, rozdłubywać</a:t>
            </a:r>
          </a:p>
          <a:p>
            <a:pPr marL="342900" indent="-342900"/>
            <a:r>
              <a:rPr lang="pl-PL" dirty="0" err="1" smtClean="0"/>
              <a:t>gulon</a:t>
            </a:r>
            <a:r>
              <a:rPr lang="pl-PL" dirty="0" smtClean="0"/>
              <a:t> – rdzenny rakowiak</a:t>
            </a:r>
          </a:p>
          <a:p>
            <a:pPr marL="342900" indent="-342900"/>
            <a:r>
              <a:rPr lang="pl-PL" dirty="0" err="1" smtClean="0"/>
              <a:t>garysiała</a:t>
            </a:r>
            <a:r>
              <a:rPr lang="pl-PL" dirty="0" smtClean="0"/>
              <a:t>, </a:t>
            </a:r>
            <a:r>
              <a:rPr lang="pl-PL" dirty="0" err="1" smtClean="0"/>
              <a:t>rasała</a:t>
            </a:r>
            <a:r>
              <a:rPr lang="pl-PL" dirty="0" smtClean="0"/>
              <a:t> – nieudacznik</a:t>
            </a:r>
          </a:p>
          <a:p>
            <a:pPr marL="342900" indent="-342900"/>
            <a:r>
              <a:rPr lang="pl-PL" dirty="0" smtClean="0"/>
              <a:t>grajdoł – bałagan, nieporządek</a:t>
            </a:r>
          </a:p>
          <a:p>
            <a:pPr marL="342900" indent="-342900"/>
            <a:r>
              <a:rPr lang="pl-PL" dirty="0" err="1" smtClean="0"/>
              <a:t>gorcek</a:t>
            </a:r>
            <a:r>
              <a:rPr lang="pl-PL" dirty="0" smtClean="0"/>
              <a:t> – garnek, naczynie</a:t>
            </a:r>
          </a:p>
          <a:p>
            <a:pPr marL="342900" indent="-342900"/>
            <a:r>
              <a:rPr lang="pl-PL" dirty="0" smtClean="0"/>
              <a:t>goły – kluski z tartych ziemniaków</a:t>
            </a:r>
          </a:p>
          <a:p>
            <a:pPr marL="342900" indent="-342900"/>
            <a:r>
              <a:rPr lang="pl-PL" dirty="0" err="1" smtClean="0"/>
              <a:t>graślawiec</a:t>
            </a:r>
            <a:r>
              <a:rPr lang="pl-PL" dirty="0" smtClean="0"/>
              <a:t> – niezdara</a:t>
            </a:r>
          </a:p>
          <a:p>
            <a:pPr marL="342900" indent="-342900"/>
            <a:endParaRPr lang="pl-PL" dirty="0" smtClean="0"/>
          </a:p>
          <a:p>
            <a:pPr marL="342900" indent="-342900"/>
            <a:r>
              <a:rPr lang="pl-PL" b="1" dirty="0" smtClean="0"/>
              <a:t>H</a:t>
            </a:r>
          </a:p>
          <a:p>
            <a:pPr marL="342900" indent="-342900"/>
            <a:r>
              <a:rPr lang="pl-PL" dirty="0" err="1" smtClean="0"/>
              <a:t>hunorny</a:t>
            </a:r>
            <a:r>
              <a:rPr lang="pl-PL" dirty="0" smtClean="0"/>
              <a:t> – honorowy</a:t>
            </a:r>
          </a:p>
          <a:p>
            <a:pPr marL="342900" indent="-342900"/>
            <a:r>
              <a:rPr lang="pl-PL" dirty="0" err="1" smtClean="0"/>
              <a:t>hurgotać</a:t>
            </a:r>
            <a:r>
              <a:rPr lang="pl-PL" dirty="0" smtClean="0"/>
              <a:t> – hałasować</a:t>
            </a:r>
          </a:p>
          <a:p>
            <a:pPr marL="342900" indent="-342900"/>
            <a:endParaRPr lang="pl-PL" dirty="0" smtClean="0"/>
          </a:p>
          <a:p>
            <a:pPr marL="342900" indent="-342900"/>
            <a:r>
              <a:rPr lang="pl-PL" b="1" dirty="0" smtClean="0"/>
              <a:t>J</a:t>
            </a:r>
          </a:p>
          <a:p>
            <a:pPr marL="342900" indent="-342900"/>
            <a:r>
              <a:rPr lang="pl-PL" dirty="0" smtClean="0"/>
              <a:t>jubka – małe pomieszczenie, klitka</a:t>
            </a:r>
          </a:p>
          <a:p>
            <a:pPr marL="342900" indent="-342900"/>
            <a:endParaRPr lang="pl-PL" dirty="0" smtClean="0"/>
          </a:p>
          <a:p>
            <a:pPr marL="342900" indent="-342900"/>
            <a:r>
              <a:rPr lang="pl-PL" b="1" dirty="0" smtClean="0"/>
              <a:t>K</a:t>
            </a:r>
          </a:p>
          <a:p>
            <a:pPr marL="342900" indent="-342900"/>
            <a:r>
              <a:rPr lang="pl-PL" dirty="0" err="1" smtClean="0"/>
              <a:t>kindol</a:t>
            </a:r>
            <a:r>
              <a:rPr lang="pl-PL" dirty="0" smtClean="0"/>
              <a:t> – nos</a:t>
            </a:r>
          </a:p>
          <a:p>
            <a:pPr marL="342900" indent="-342900"/>
            <a:r>
              <a:rPr lang="pl-PL" dirty="0" err="1" smtClean="0"/>
              <a:t>karaul</a:t>
            </a:r>
            <a:r>
              <a:rPr lang="pl-PL" dirty="0" smtClean="0"/>
              <a:t> – warta, straż</a:t>
            </a:r>
          </a:p>
          <a:p>
            <a:pPr marL="342900" indent="-342900"/>
            <a:r>
              <a:rPr lang="pl-PL" dirty="0" smtClean="0"/>
              <a:t>kluk – kłopot</a:t>
            </a:r>
          </a:p>
          <a:p>
            <a:pPr marL="342900" indent="-342900"/>
            <a:r>
              <a:rPr lang="pl-PL" dirty="0" err="1" smtClean="0"/>
              <a:t>klunkier</a:t>
            </a:r>
            <a:r>
              <a:rPr lang="pl-PL" dirty="0" smtClean="0"/>
              <a:t> – grat, staroć</a:t>
            </a:r>
          </a:p>
          <a:p>
            <a:pPr marL="342900" indent="-342900"/>
            <a:r>
              <a:rPr lang="pl-PL" dirty="0" smtClean="0"/>
              <a:t>krasno – ładna</a:t>
            </a:r>
          </a:p>
          <a:p>
            <a:pPr marL="342900" indent="-342900"/>
            <a:r>
              <a:rPr lang="pl-PL" dirty="0" err="1" smtClean="0"/>
              <a:t>krepko</a:t>
            </a:r>
            <a:r>
              <a:rPr lang="pl-PL" dirty="0" smtClean="0"/>
              <a:t> – mocna</a:t>
            </a:r>
          </a:p>
          <a:p>
            <a:pPr marL="342900" indent="-342900"/>
            <a:r>
              <a:rPr lang="pl-PL" dirty="0" err="1" smtClean="0"/>
              <a:t>krztuń</a:t>
            </a:r>
            <a:r>
              <a:rPr lang="pl-PL" dirty="0" smtClean="0"/>
              <a:t> – </a:t>
            </a:r>
            <a:r>
              <a:rPr lang="pl-PL" dirty="0" err="1" smtClean="0"/>
              <a:t>agrogancki</a:t>
            </a:r>
            <a:r>
              <a:rPr lang="pl-PL" dirty="0" smtClean="0"/>
              <a:t>, obcesowy człowiek</a:t>
            </a:r>
          </a:p>
          <a:p>
            <a:pPr marL="342900" indent="-342900"/>
            <a:r>
              <a:rPr lang="pl-PL" dirty="0" err="1" smtClean="0"/>
              <a:t>kulos</a:t>
            </a:r>
            <a:r>
              <a:rPr lang="pl-PL" dirty="0" smtClean="0"/>
              <a:t> – noga</a:t>
            </a:r>
          </a:p>
          <a:p>
            <a:pPr marL="342900" indent="-342900"/>
            <a:r>
              <a:rPr lang="pl-PL" dirty="0" err="1" smtClean="0"/>
              <a:t>kwasielica</a:t>
            </a:r>
            <a:r>
              <a:rPr lang="pl-PL" dirty="0" smtClean="0"/>
              <a:t> – coś bardzo kwaśnego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646331"/>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określenia gwarowe.</a:t>
            </a:r>
          </a:p>
        </p:txBody>
      </p:sp>
      <p:sp>
        <p:nvSpPr>
          <p:cNvPr id="6" name="Prostokąt 5"/>
          <p:cNvSpPr/>
          <p:nvPr/>
        </p:nvSpPr>
        <p:spPr>
          <a:xfrm>
            <a:off x="251520" y="1929021"/>
            <a:ext cx="8640960" cy="4801314"/>
          </a:xfrm>
          <a:prstGeom prst="rect">
            <a:avLst/>
          </a:prstGeom>
        </p:spPr>
        <p:txBody>
          <a:bodyPr wrap="square" numCol="2">
            <a:spAutoFit/>
          </a:bodyPr>
          <a:lstStyle/>
          <a:p>
            <a:pPr marL="342900" indent="-342900"/>
            <a:r>
              <a:rPr lang="pl-PL" b="1" dirty="0" smtClean="0"/>
              <a:t>L</a:t>
            </a:r>
          </a:p>
          <a:p>
            <a:pPr marL="342900" indent="-342900"/>
            <a:r>
              <a:rPr lang="pl-PL" dirty="0" smtClean="0"/>
              <a:t>lewus (do roboty) – leniuch</a:t>
            </a:r>
          </a:p>
          <a:p>
            <a:pPr marL="342900" indent="-342900"/>
            <a:r>
              <a:rPr lang="pl-PL" dirty="0" err="1" smtClean="0"/>
              <a:t>licherota</a:t>
            </a:r>
            <a:r>
              <a:rPr lang="pl-PL" dirty="0" smtClean="0"/>
              <a:t> – dziecko lub człowiek mizernej postury</a:t>
            </a:r>
          </a:p>
          <a:p>
            <a:pPr marL="342900" indent="-342900"/>
            <a:r>
              <a:rPr lang="pl-PL" dirty="0" err="1" smtClean="0"/>
              <a:t>likuwać</a:t>
            </a:r>
            <a:r>
              <a:rPr lang="pl-PL" dirty="0" smtClean="0"/>
              <a:t> – naprawiać, reperować</a:t>
            </a:r>
          </a:p>
          <a:p>
            <a:pPr marL="342900" indent="-342900"/>
            <a:r>
              <a:rPr lang="pl-PL" dirty="0" err="1" smtClean="0"/>
              <a:t>łejbka</a:t>
            </a:r>
            <a:r>
              <a:rPr lang="pl-PL" dirty="0" smtClean="0"/>
              <a:t> – biszkopt</a:t>
            </a:r>
          </a:p>
          <a:p>
            <a:pPr marL="342900" indent="-342900"/>
            <a:r>
              <a:rPr lang="pl-PL" dirty="0" err="1" smtClean="0"/>
              <a:t>łupoki</a:t>
            </a:r>
            <a:r>
              <a:rPr lang="pl-PL" dirty="0" smtClean="0"/>
              <a:t> – niewygodne buty</a:t>
            </a:r>
          </a:p>
          <a:p>
            <a:pPr marL="342900" indent="-342900"/>
            <a:endParaRPr lang="pl-PL" dirty="0" smtClean="0"/>
          </a:p>
          <a:p>
            <a:pPr marL="342900" indent="-342900"/>
            <a:r>
              <a:rPr lang="pl-PL" b="1" dirty="0" smtClean="0"/>
              <a:t>M</a:t>
            </a:r>
          </a:p>
          <a:p>
            <a:pPr marL="342900" indent="-342900"/>
            <a:r>
              <a:rPr lang="pl-PL" dirty="0" err="1" smtClean="0"/>
              <a:t>maziara</a:t>
            </a:r>
            <a:r>
              <a:rPr lang="pl-PL" dirty="0" smtClean="0"/>
              <a:t> – płaczliwa, kapryśna osoba</a:t>
            </a:r>
          </a:p>
          <a:p>
            <a:pPr marL="342900" indent="-342900"/>
            <a:endParaRPr lang="pl-PL" dirty="0" smtClean="0"/>
          </a:p>
          <a:p>
            <a:pPr marL="342900" indent="-342900"/>
            <a:r>
              <a:rPr lang="pl-PL" b="1" dirty="0" smtClean="0"/>
              <a:t>N</a:t>
            </a:r>
            <a:endParaRPr lang="pl-PL" dirty="0" smtClean="0"/>
          </a:p>
          <a:p>
            <a:pPr marL="342900" indent="-342900"/>
            <a:r>
              <a:rPr lang="pl-PL" dirty="0" smtClean="0"/>
              <a:t>naćkać się – przejeść się</a:t>
            </a:r>
          </a:p>
          <a:p>
            <a:pPr marL="342900" indent="-342900"/>
            <a:r>
              <a:rPr lang="pl-PL" dirty="0" err="1" smtClean="0"/>
              <a:t>naksyć</a:t>
            </a:r>
            <a:r>
              <a:rPr lang="pl-PL" dirty="0" smtClean="0"/>
              <a:t> – nakruszyć</a:t>
            </a:r>
          </a:p>
          <a:p>
            <a:pPr marL="342900" indent="-342900"/>
            <a:r>
              <a:rPr lang="pl-PL" dirty="0" err="1" smtClean="0"/>
              <a:t>naznowiać</a:t>
            </a:r>
            <a:r>
              <a:rPr lang="pl-PL" dirty="0" smtClean="0"/>
              <a:t> – nazmyślać</a:t>
            </a:r>
          </a:p>
          <a:p>
            <a:pPr marL="342900" indent="-342900"/>
            <a:r>
              <a:rPr lang="pl-PL" dirty="0" err="1" smtClean="0"/>
              <a:t>niechoj</a:t>
            </a:r>
            <a:r>
              <a:rPr lang="pl-PL" dirty="0" smtClean="0"/>
              <a:t> – nie ruszaj</a:t>
            </a:r>
          </a:p>
          <a:p>
            <a:pPr marL="342900" indent="-342900"/>
            <a:r>
              <a:rPr lang="pl-PL" dirty="0" err="1" smtClean="0"/>
              <a:t>nieciudzieja</a:t>
            </a:r>
            <a:r>
              <a:rPr lang="pl-PL" dirty="0" smtClean="0"/>
              <a:t> – gapa, oferma</a:t>
            </a:r>
          </a:p>
          <a:p>
            <a:pPr marL="342900" indent="-342900"/>
            <a:r>
              <a:rPr lang="pl-PL" b="1" dirty="0" smtClean="0"/>
              <a:t>O</a:t>
            </a:r>
          </a:p>
          <a:p>
            <a:pPr marL="342900" indent="-342900"/>
            <a:r>
              <a:rPr lang="pl-PL" dirty="0" smtClean="0"/>
              <a:t>ochędożyć – ubrać się odświętnie</a:t>
            </a:r>
          </a:p>
          <a:p>
            <a:pPr marL="342900" indent="-342900"/>
            <a:r>
              <a:rPr lang="pl-PL" dirty="0" err="1" smtClean="0"/>
              <a:t>oskoruwać</a:t>
            </a:r>
            <a:r>
              <a:rPr lang="pl-PL" dirty="0" smtClean="0"/>
              <a:t> – usunąć korę z drzewa</a:t>
            </a:r>
          </a:p>
          <a:p>
            <a:pPr marL="342900" indent="-342900"/>
            <a:r>
              <a:rPr lang="pl-PL" dirty="0" smtClean="0"/>
              <a:t>osobiście – osobno</a:t>
            </a:r>
          </a:p>
          <a:p>
            <a:pPr marL="342900" indent="-342900"/>
            <a:endParaRPr lang="pl-PL" dirty="0" smtClean="0"/>
          </a:p>
          <a:p>
            <a:pPr marL="342900" indent="-342900"/>
            <a:r>
              <a:rPr lang="pl-PL" b="1" dirty="0" smtClean="0"/>
              <a:t>P</a:t>
            </a:r>
          </a:p>
          <a:p>
            <a:pPr marL="342900" indent="-342900"/>
            <a:r>
              <a:rPr lang="pl-PL" dirty="0" smtClean="0"/>
              <a:t>posiać – zgubić coś, zostawić gdzieś</a:t>
            </a:r>
          </a:p>
          <a:p>
            <a:pPr marL="342900" indent="-342900"/>
            <a:r>
              <a:rPr lang="pl-PL" dirty="0" err="1" smtClean="0"/>
              <a:t>pruciać</a:t>
            </a:r>
            <a:r>
              <a:rPr lang="pl-PL" dirty="0" smtClean="0"/>
              <a:t> – myszkować, szperać gdzieś ukradkiem</a:t>
            </a:r>
          </a:p>
          <a:p>
            <a:pPr marL="342900" indent="-342900"/>
            <a:r>
              <a:rPr lang="pl-PL" dirty="0" err="1" smtClean="0"/>
              <a:t>pruciok</a:t>
            </a:r>
            <a:r>
              <a:rPr lang="pl-PL" dirty="0" smtClean="0"/>
              <a:t> – ktoś, kto myszkuje, szpera</a:t>
            </a:r>
          </a:p>
          <a:p>
            <a:pPr marL="342900" indent="-342900"/>
            <a:endParaRPr lang="pl-PL" dirty="0" smtClean="0"/>
          </a:p>
          <a:p>
            <a:pPr marL="342900" indent="-342900"/>
            <a:r>
              <a:rPr lang="pl-PL" b="1" dirty="0" smtClean="0"/>
              <a:t>R</a:t>
            </a:r>
          </a:p>
          <a:p>
            <a:pPr marL="342900" indent="-342900"/>
            <a:r>
              <a:rPr lang="pl-PL" dirty="0" smtClean="0"/>
              <a:t>rapie (mieć) – nie mieć nic</a:t>
            </a:r>
          </a:p>
          <a:p>
            <a:pPr marL="342900" indent="-342900"/>
            <a:r>
              <a:rPr lang="pl-PL" dirty="0" smtClean="0"/>
              <a:t>rębnie – śmiało, ze swadą, głośno, odważnie</a:t>
            </a:r>
          </a:p>
          <a:p>
            <a:pPr marL="342900" indent="-342900"/>
            <a:r>
              <a:rPr lang="pl-PL" dirty="0" err="1" smtClean="0"/>
              <a:t>rozgorgolić</a:t>
            </a:r>
            <a:r>
              <a:rPr lang="pl-PL" dirty="0" smtClean="0"/>
              <a:t> – zdenerwować, </a:t>
            </a:r>
            <a:r>
              <a:rPr lang="pl-PL" dirty="0" err="1" smtClean="0"/>
              <a:t>rozindorzyć</a:t>
            </a:r>
            <a:r>
              <a:rPr lang="pl-PL" dirty="0" smtClean="0"/>
              <a:t> się</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646331"/>
          </a:xfrm>
          <a:prstGeom prst="rect">
            <a:avLst/>
          </a:prstGeom>
          <a:noFill/>
        </p:spPr>
        <p:txBody>
          <a:bodyPr wrap="square" rtlCol="0">
            <a:spAutoFit/>
          </a:bodyPr>
          <a:lstStyle/>
          <a:p>
            <a:pPr marL="342900" indent="-342900" algn="just"/>
            <a:r>
              <a:rPr lang="pl-PL" b="1" dirty="0" smtClean="0"/>
              <a:t>5. Mowa</a:t>
            </a:r>
          </a:p>
          <a:p>
            <a:pPr marL="342900" indent="-342900" algn="just">
              <a:buFontTx/>
              <a:buChar char="-"/>
            </a:pPr>
            <a:r>
              <a:rPr lang="pl-PL" b="1" dirty="0" smtClean="0"/>
              <a:t>określenia gwarowe.</a:t>
            </a:r>
          </a:p>
        </p:txBody>
      </p:sp>
      <p:sp>
        <p:nvSpPr>
          <p:cNvPr id="6" name="Prostokąt 5"/>
          <p:cNvSpPr/>
          <p:nvPr/>
        </p:nvSpPr>
        <p:spPr>
          <a:xfrm>
            <a:off x="251520" y="1552138"/>
            <a:ext cx="8640960" cy="5305862"/>
          </a:xfrm>
          <a:prstGeom prst="rect">
            <a:avLst/>
          </a:prstGeom>
        </p:spPr>
        <p:txBody>
          <a:bodyPr wrap="square" numCol="2">
            <a:spAutoFit/>
          </a:bodyPr>
          <a:lstStyle/>
          <a:p>
            <a:pPr marL="342900" indent="-342900"/>
            <a:r>
              <a:rPr lang="pl-PL" sz="1700" b="1" dirty="0" smtClean="0"/>
              <a:t>S</a:t>
            </a:r>
            <a:endParaRPr lang="pl-PL" sz="1700" dirty="0" smtClean="0"/>
          </a:p>
          <a:p>
            <a:pPr marL="342900" indent="-342900"/>
            <a:r>
              <a:rPr lang="pl-PL" sz="1700" dirty="0" err="1" smtClean="0"/>
              <a:t>safarnia</a:t>
            </a:r>
            <a:r>
              <a:rPr lang="pl-PL" sz="1700" dirty="0" smtClean="0"/>
              <a:t> – okazałe pośladki</a:t>
            </a:r>
          </a:p>
          <a:p>
            <a:pPr marL="342900" indent="-342900"/>
            <a:r>
              <a:rPr lang="pl-PL" sz="1700" dirty="0" err="1" smtClean="0"/>
              <a:t>sobcok</a:t>
            </a:r>
            <a:r>
              <a:rPr lang="pl-PL" sz="1700" dirty="0" smtClean="0"/>
              <a:t> – chytrus, samolub</a:t>
            </a:r>
          </a:p>
          <a:p>
            <a:pPr marL="342900" indent="-342900"/>
            <a:r>
              <a:rPr lang="pl-PL" sz="1700" dirty="0" err="1" smtClean="0"/>
              <a:t>skalikuwać</a:t>
            </a:r>
            <a:r>
              <a:rPr lang="pl-PL" sz="1700" dirty="0" smtClean="0"/>
              <a:t> – napisać jakieś pismo</a:t>
            </a:r>
          </a:p>
          <a:p>
            <a:pPr marL="342900" indent="-342900"/>
            <a:r>
              <a:rPr lang="pl-PL" sz="1700" dirty="0" err="1" smtClean="0"/>
              <a:t>sałagaju</a:t>
            </a:r>
            <a:r>
              <a:rPr lang="pl-PL" sz="1700" dirty="0" smtClean="0"/>
              <a:t> – niechluj</a:t>
            </a:r>
          </a:p>
          <a:p>
            <a:pPr marL="342900" indent="-342900"/>
            <a:r>
              <a:rPr lang="pl-PL" sz="1700" dirty="0" err="1" smtClean="0"/>
              <a:t>sioj</a:t>
            </a:r>
            <a:r>
              <a:rPr lang="pl-PL" sz="1700" dirty="0" smtClean="0"/>
              <a:t> – na zgodę</a:t>
            </a:r>
          </a:p>
          <a:p>
            <a:pPr marL="342900" indent="-342900"/>
            <a:r>
              <a:rPr lang="pl-PL" sz="1700" dirty="0" err="1" smtClean="0"/>
              <a:t>starowliwy</a:t>
            </a:r>
            <a:r>
              <a:rPr lang="pl-PL" sz="1700" dirty="0" smtClean="0"/>
              <a:t> – pracowity, skrzętny</a:t>
            </a:r>
          </a:p>
          <a:p>
            <a:pPr marL="342900" indent="-342900"/>
            <a:r>
              <a:rPr lang="pl-PL" sz="1700" dirty="0" err="1" smtClean="0"/>
              <a:t>stojoki</a:t>
            </a:r>
            <a:r>
              <a:rPr lang="pl-PL" sz="1700" dirty="0" smtClean="0"/>
              <a:t> – stali bywalcy knajp, stojący i wypatrujący na rynku „sponsora”</a:t>
            </a:r>
          </a:p>
          <a:p>
            <a:pPr marL="342900" indent="-342900"/>
            <a:r>
              <a:rPr lang="pl-PL" sz="1700" dirty="0" smtClean="0"/>
              <a:t>strzelić w </a:t>
            </a:r>
            <a:r>
              <a:rPr lang="pl-PL" sz="1700" dirty="0" err="1" smtClean="0"/>
              <a:t>lota</a:t>
            </a:r>
            <a:r>
              <a:rPr lang="pl-PL" sz="1700" dirty="0" smtClean="0"/>
              <a:t> – pójść gdzieś, długo nie wracać</a:t>
            </a:r>
          </a:p>
          <a:p>
            <a:pPr marL="342900" indent="-342900"/>
            <a:r>
              <a:rPr lang="pl-PL" sz="1700" dirty="0" err="1" smtClean="0"/>
              <a:t>strzemy</a:t>
            </a:r>
            <a:r>
              <a:rPr lang="pl-PL" sz="1700" dirty="0" smtClean="0"/>
              <a:t> – chaszcze, porośnięty, </a:t>
            </a:r>
            <a:br>
              <a:rPr lang="pl-PL" sz="1700" dirty="0" smtClean="0"/>
            </a:br>
            <a:r>
              <a:rPr lang="pl-PL" sz="1700" dirty="0" smtClean="0"/>
              <a:t>nierówny teren, gęste zarośla</a:t>
            </a:r>
          </a:p>
          <a:p>
            <a:pPr marL="342900" indent="-342900"/>
            <a:endParaRPr lang="pl-PL" sz="1700" dirty="0" smtClean="0"/>
          </a:p>
          <a:p>
            <a:pPr marL="342900" indent="-342900"/>
            <a:r>
              <a:rPr lang="pl-PL" sz="1700" b="1" dirty="0" smtClean="0"/>
              <a:t>Ś</a:t>
            </a:r>
            <a:endParaRPr lang="pl-PL" sz="1700" dirty="0" smtClean="0"/>
          </a:p>
          <a:p>
            <a:pPr marL="342900" indent="-342900"/>
            <a:r>
              <a:rPr lang="pl-PL" sz="1700" dirty="0" err="1" smtClean="0"/>
              <a:t>ściapać</a:t>
            </a:r>
            <a:r>
              <a:rPr lang="pl-PL" sz="1700" dirty="0" smtClean="0"/>
              <a:t> – zjeść</a:t>
            </a:r>
          </a:p>
          <a:p>
            <a:pPr marL="342900" indent="-342900"/>
            <a:r>
              <a:rPr lang="pl-PL" sz="1700" dirty="0" err="1" smtClean="0"/>
              <a:t>ściunki</a:t>
            </a:r>
            <a:r>
              <a:rPr lang="pl-PL" sz="1700" dirty="0" smtClean="0"/>
              <a:t> – droga na skróty</a:t>
            </a:r>
          </a:p>
          <a:p>
            <a:pPr marL="342900" indent="-342900"/>
            <a:r>
              <a:rPr lang="pl-PL" sz="1700" dirty="0" err="1" smtClean="0"/>
              <a:t>śpuntuwać</a:t>
            </a:r>
            <a:r>
              <a:rPr lang="pl-PL" sz="1700" dirty="0" smtClean="0"/>
              <a:t> – podjudzać, namawiać</a:t>
            </a:r>
          </a:p>
          <a:p>
            <a:pPr marL="342900" indent="-342900"/>
            <a:r>
              <a:rPr lang="pl-PL" sz="1700" dirty="0" err="1" smtClean="0"/>
              <a:t>śtuder</a:t>
            </a:r>
            <a:r>
              <a:rPr lang="pl-PL" sz="1700" dirty="0" smtClean="0"/>
              <a:t> – o człowieku wyjątkowo sprytnym, pomysłowym i zabawnym</a:t>
            </a:r>
          </a:p>
          <a:p>
            <a:pPr marL="342900" indent="-342900"/>
            <a:r>
              <a:rPr lang="pl-PL" sz="1700" dirty="0" err="1" smtClean="0"/>
              <a:t>śturać</a:t>
            </a:r>
            <a:r>
              <a:rPr lang="pl-PL" sz="1700" dirty="0" smtClean="0"/>
              <a:t> – bardzo mozolnie i ustawicznie coś robić</a:t>
            </a:r>
          </a:p>
          <a:p>
            <a:pPr marL="342900" indent="-342900"/>
            <a:r>
              <a:rPr lang="pl-PL" sz="1700" b="1" dirty="0" smtClean="0"/>
              <a:t>U</a:t>
            </a:r>
          </a:p>
          <a:p>
            <a:pPr marL="342900" indent="-342900"/>
            <a:r>
              <a:rPr lang="pl-PL" sz="1700" dirty="0" err="1" smtClean="0"/>
              <a:t>ukidać</a:t>
            </a:r>
            <a:r>
              <a:rPr lang="pl-PL" sz="1700" dirty="0" smtClean="0"/>
              <a:t> się, </a:t>
            </a:r>
            <a:r>
              <a:rPr lang="pl-PL" sz="1700" dirty="0" err="1" smtClean="0"/>
              <a:t>uwolać</a:t>
            </a:r>
            <a:r>
              <a:rPr lang="pl-PL" sz="1700" dirty="0" smtClean="0"/>
              <a:t> się – ubrudzić się</a:t>
            </a:r>
          </a:p>
          <a:p>
            <a:pPr marL="342900" indent="-342900"/>
            <a:r>
              <a:rPr lang="pl-PL" sz="1700" dirty="0" err="1" smtClean="0"/>
              <a:t>uskyć</a:t>
            </a:r>
            <a:r>
              <a:rPr lang="pl-PL" sz="1700" dirty="0" smtClean="0"/>
              <a:t> – pokruszyć</a:t>
            </a:r>
          </a:p>
          <a:p>
            <a:pPr marL="342900" indent="-342900"/>
            <a:r>
              <a:rPr lang="pl-PL" sz="1700" dirty="0" err="1" smtClean="0"/>
              <a:t>uganiatyka</a:t>
            </a:r>
            <a:r>
              <a:rPr lang="pl-PL" sz="1700" dirty="0" smtClean="0"/>
              <a:t> – kłótnia</a:t>
            </a:r>
          </a:p>
          <a:p>
            <a:pPr marL="342900" indent="-342900"/>
            <a:endParaRPr lang="pl-PL" sz="1700" dirty="0" smtClean="0"/>
          </a:p>
          <a:p>
            <a:pPr marL="342900" indent="-342900"/>
            <a:r>
              <a:rPr lang="pl-PL" sz="1700" b="1" dirty="0" smtClean="0"/>
              <a:t>W</a:t>
            </a:r>
          </a:p>
          <a:p>
            <a:pPr marL="342900" indent="-342900"/>
            <a:r>
              <a:rPr lang="pl-PL" sz="1700" dirty="0" smtClean="0"/>
              <a:t>wsypać, </a:t>
            </a:r>
            <a:r>
              <a:rPr lang="pl-PL" sz="1700" dirty="0" err="1" smtClean="0"/>
              <a:t>wzolić</a:t>
            </a:r>
            <a:r>
              <a:rPr lang="pl-PL" sz="1700" dirty="0" smtClean="0"/>
              <a:t> – zbić kogoś, sprać</a:t>
            </a:r>
          </a:p>
          <a:p>
            <a:pPr marL="342900" indent="-342900"/>
            <a:r>
              <a:rPr lang="pl-PL" sz="1700" dirty="0" err="1" smtClean="0"/>
              <a:t>wyliźć</a:t>
            </a:r>
            <a:r>
              <a:rPr lang="pl-PL" sz="1700" dirty="0" smtClean="0"/>
              <a:t> spod </a:t>
            </a:r>
            <a:r>
              <a:rPr lang="pl-PL" sz="1700" dirty="0" err="1" smtClean="0"/>
              <a:t>mecheli</a:t>
            </a:r>
            <a:r>
              <a:rPr lang="pl-PL" sz="1700" dirty="0" smtClean="0"/>
              <a:t> – wyjść spod pierzyny</a:t>
            </a:r>
          </a:p>
          <a:p>
            <a:pPr marL="342900" indent="-342900"/>
            <a:endParaRPr lang="pl-PL" sz="1700" dirty="0" smtClean="0"/>
          </a:p>
          <a:p>
            <a:pPr marL="342900" indent="-342900"/>
            <a:r>
              <a:rPr lang="pl-PL" sz="1700" b="1" dirty="0" smtClean="0"/>
              <a:t>Z</a:t>
            </a:r>
          </a:p>
          <a:p>
            <a:pPr marL="342900" indent="-342900"/>
            <a:r>
              <a:rPr lang="pl-PL" sz="1700" dirty="0" smtClean="0"/>
              <a:t>zaganiać – starać się o coś, ciężko pracować</a:t>
            </a:r>
          </a:p>
          <a:p>
            <a:pPr marL="342900" indent="-342900"/>
            <a:r>
              <a:rPr lang="pl-PL" sz="1700" dirty="0" err="1" smtClean="0"/>
              <a:t>zdych</a:t>
            </a:r>
            <a:r>
              <a:rPr lang="pl-PL" sz="1700" dirty="0" smtClean="0"/>
              <a:t> – stary, byle jaki koń</a:t>
            </a:r>
          </a:p>
          <a:p>
            <a:pPr marL="342900" indent="-342900"/>
            <a:r>
              <a:rPr lang="pl-PL" sz="1700" dirty="0" err="1" smtClean="0"/>
              <a:t>zaskważyć</a:t>
            </a:r>
            <a:r>
              <a:rPr lang="pl-PL" sz="1700" dirty="0" smtClean="0"/>
              <a:t> zupę – okrasić skwarkami</a:t>
            </a:r>
          </a:p>
          <a:p>
            <a:pPr marL="342900" indent="-342900"/>
            <a:r>
              <a:rPr lang="pl-PL" sz="1700" dirty="0" err="1" smtClean="0"/>
              <a:t>zaparzchy</a:t>
            </a:r>
            <a:r>
              <a:rPr lang="pl-PL" sz="1700" dirty="0" smtClean="0"/>
              <a:t> – starej jajka, z których nie wylęgły się pisklęta</a:t>
            </a:r>
          </a:p>
          <a:p>
            <a:pPr marL="342900" indent="-342900"/>
            <a:r>
              <a:rPr lang="pl-PL" sz="1700" dirty="0" err="1" smtClean="0"/>
              <a:t>zarzocha</a:t>
            </a:r>
            <a:r>
              <a:rPr lang="pl-PL" sz="1700" dirty="0" smtClean="0"/>
              <a:t> – barszcz z kapustą</a:t>
            </a:r>
          </a:p>
          <a:p>
            <a:pPr marL="342900" indent="-342900"/>
            <a:r>
              <a:rPr lang="pl-PL" sz="1700" dirty="0" err="1" smtClean="0"/>
              <a:t>zawścic</a:t>
            </a:r>
            <a:r>
              <a:rPr lang="pl-PL" sz="1700" dirty="0" smtClean="0"/>
              <a:t> się – dążyć do czegoś z uporem</a:t>
            </a:r>
          </a:p>
          <a:p>
            <a:pPr marL="342900" indent="-342900"/>
            <a:r>
              <a:rPr lang="pl-PL" sz="1700" dirty="0" err="1" smtClean="0"/>
              <a:t>zynąć</a:t>
            </a:r>
            <a:r>
              <a:rPr lang="pl-PL" sz="1700" dirty="0" smtClean="0"/>
              <a:t> – wypędzić krowę na pastwisko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5755422"/>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urodziny;</a:t>
            </a:r>
          </a:p>
          <a:p>
            <a:pPr marL="342900" indent="-342900" algn="just">
              <a:buFontTx/>
              <a:buChar char="-"/>
            </a:pPr>
            <a:r>
              <a:rPr lang="pl-PL" sz="1600" b="1" dirty="0" smtClean="0"/>
              <a:t>zaręczyny;</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buFontTx/>
              <a:buChar char="-"/>
            </a:pPr>
            <a:r>
              <a:rPr lang="pl-PL" sz="1600" b="1" dirty="0" smtClean="0"/>
              <a:t>wesele;</a:t>
            </a:r>
          </a:p>
          <a:p>
            <a:pPr marL="342900" indent="-342900" algn="just">
              <a:buFontTx/>
              <a:buChar char="-"/>
            </a:pPr>
            <a:r>
              <a:rPr lang="pl-PL" sz="1600" b="1" dirty="0" smtClean="0"/>
              <a:t>obrządek pogrzebowy;</a:t>
            </a:r>
          </a:p>
          <a:p>
            <a:pPr marL="342900" indent="-342900" algn="just">
              <a:buFontTx/>
              <a:buChar char="-"/>
            </a:pPr>
            <a:r>
              <a:rPr lang="pl-PL" sz="1600" b="1" dirty="0" smtClean="0"/>
              <a:t>żałoba.</a:t>
            </a:r>
          </a:p>
          <a:p>
            <a:pPr marL="342900" indent="-342900" algn="just"/>
            <a:endParaRPr lang="pl-PL" sz="1600" b="1" dirty="0"/>
          </a:p>
          <a:p>
            <a:pPr marL="342900" indent="-342900" algn="just"/>
            <a:r>
              <a:rPr lang="pl-PL" sz="1600" dirty="0" smtClean="0"/>
              <a:t>Wesele</a:t>
            </a:r>
          </a:p>
          <a:p>
            <a:r>
              <a:rPr lang="pl-PL" sz="1600" dirty="0"/>
              <a:t>W domu panny młodej.</a:t>
            </a:r>
          </a:p>
          <a:p>
            <a:r>
              <a:rPr lang="pl-PL" sz="1600" dirty="0" smtClean="0"/>
              <a:t>Młody</a:t>
            </a:r>
            <a:r>
              <a:rPr lang="pl-PL" sz="1600" dirty="0"/>
              <a:t>, końmi przyjeżdżał po pannę młodą. Młody i młoda zapraszali druhny i druhów i był orszak weselny. Każdy drużba ze swoją druhną bawił się całe wesele.</a:t>
            </a:r>
          </a:p>
          <a:p>
            <a:r>
              <a:rPr lang="pl-PL" sz="1600" dirty="0" smtClean="0"/>
              <a:t>Po </a:t>
            </a:r>
            <a:r>
              <a:rPr lang="pl-PL" sz="1600" dirty="0"/>
              <a:t>ślubie witano młodych i gości chlebem lub plackiem położonym na przetaku. Do picia swojska wódka. Druga osoba stała i robiła kredą kreskę na plecach. Potem zabawa – oberek i polka</a:t>
            </a:r>
            <a:r>
              <a:rPr lang="pl-PL" sz="1600" dirty="0" smtClean="0"/>
              <a:t>.</a:t>
            </a:r>
            <a:r>
              <a:rPr lang="pl-PL" sz="1600" b="1" dirty="0"/>
              <a:t> </a:t>
            </a:r>
            <a:r>
              <a:rPr lang="pl-PL" sz="1600" dirty="0"/>
              <a:t>Muzyka wprowadzała do </a:t>
            </a:r>
            <a:r>
              <a:rPr lang="pl-PL" sz="1600" dirty="0" smtClean="0"/>
              <a:t>kościoła. </a:t>
            </a:r>
            <a:r>
              <a:rPr lang="pl-PL" sz="1600" dirty="0" err="1" smtClean="0"/>
              <a:t>Ocepiny</a:t>
            </a:r>
            <a:r>
              <a:rPr lang="pl-PL" sz="1600" dirty="0" smtClean="0"/>
              <a:t> </a:t>
            </a:r>
            <a:r>
              <a:rPr lang="pl-PL" sz="1600" dirty="0"/>
              <a:t>przed wojną – zdejmowano welon a zakładano czepek do końca </a:t>
            </a:r>
            <a:r>
              <a:rPr lang="pl-PL" sz="1600" dirty="0" smtClean="0"/>
              <a:t>wesela.</a:t>
            </a:r>
          </a:p>
          <a:p>
            <a:r>
              <a:rPr lang="pl-PL" sz="1600" dirty="0" smtClean="0"/>
              <a:t>W przekazach ustnych funkcjonuje informacja o zwyczaju wyrażanym z szacunku i biedy mieszkańcy udając się do kościoła pokonywali drogę bez butów. Dochodząc do wody przemywali nogi i zakładali buty.</a:t>
            </a:r>
          </a:p>
          <a:p>
            <a:endParaRPr lang="pl-PL" sz="1600" dirty="0" smtClean="0"/>
          </a:p>
          <a:p>
            <a:r>
              <a:rPr lang="pl-PL" sz="1600" dirty="0" smtClean="0"/>
              <a:t>Żałoba za </a:t>
            </a:r>
            <a:r>
              <a:rPr lang="pl-PL" sz="1600" dirty="0"/>
              <a:t>rodziców – rok i 6 </a:t>
            </a:r>
            <a:r>
              <a:rPr lang="pl-PL" sz="1600" dirty="0" smtClean="0"/>
              <a:t>niedziel. Za </a:t>
            </a:r>
            <a:r>
              <a:rPr lang="pl-PL" sz="1600" dirty="0"/>
              <a:t>męża 1 rok czasu</a:t>
            </a:r>
            <a:r>
              <a:rPr lang="pl-PL" sz="1600" dirty="0" smtClean="0"/>
              <a:t>.</a:t>
            </a:r>
            <a:endParaRPr lang="pl-PL"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5016758"/>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urodziny;</a:t>
            </a:r>
          </a:p>
          <a:p>
            <a:pPr marL="342900" indent="-342900" algn="just">
              <a:buFontTx/>
              <a:buChar char="-"/>
            </a:pPr>
            <a:r>
              <a:rPr lang="pl-PL" sz="1600" b="1" dirty="0" smtClean="0"/>
              <a:t>zaręczyny;</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buFontTx/>
              <a:buChar char="-"/>
            </a:pPr>
            <a:r>
              <a:rPr lang="pl-PL" sz="1600" b="1" dirty="0" smtClean="0"/>
              <a:t>wesele;</a:t>
            </a:r>
          </a:p>
          <a:p>
            <a:pPr marL="342900" indent="-342900" algn="just">
              <a:buFontTx/>
              <a:buChar char="-"/>
            </a:pPr>
            <a:r>
              <a:rPr lang="pl-PL" sz="1600" b="1" dirty="0" smtClean="0"/>
              <a:t>obrządek pogrzebowy;</a:t>
            </a:r>
          </a:p>
          <a:p>
            <a:pPr marL="342900" indent="-342900" algn="just">
              <a:buFontTx/>
              <a:buChar char="-"/>
            </a:pPr>
            <a:r>
              <a:rPr lang="pl-PL" sz="1600" b="1" dirty="0" smtClean="0"/>
              <a:t>żałoba.</a:t>
            </a:r>
          </a:p>
          <a:p>
            <a:pPr marL="342900" indent="-342900" algn="just"/>
            <a:endParaRPr lang="pl-PL" sz="1600" dirty="0" smtClean="0"/>
          </a:p>
          <a:p>
            <a:r>
              <a:rPr lang="pl-PL" sz="1600" dirty="0" smtClean="0"/>
              <a:t>Wieczory kawalerskie</a:t>
            </a:r>
          </a:p>
          <a:p>
            <a:r>
              <a:rPr lang="pl-PL" sz="1600" dirty="0" smtClean="0"/>
              <a:t> </a:t>
            </a:r>
          </a:p>
          <a:p>
            <a:r>
              <a:rPr lang="pl-PL" sz="1600" dirty="0" smtClean="0"/>
              <a:t>Pan młody zapraszał swoich kolegów, na ,,pożegnalne’’ ognisko. Wspominali tam czasy szkolne. Na takich ogniskach obecny był alkohol i kiełbaski, albo przyniesiona zwierzyna ( np. kura ), którą pieczono, a następnie spożywano. Atmosfera przy tego rodzaju spotkaniach zawsze była ciepła i radosna. Każdy bardzo pragnął być zaproszony na tego rodzaju spotkanie, wiedząc, że nikt nigdy się tam nie nudzi. </a:t>
            </a:r>
          </a:p>
          <a:p>
            <a:pPr marL="342900" indent="-342900" algn="just"/>
            <a:endParaRPr lang="pl-PL" sz="1600" dirty="0" smtClean="0"/>
          </a:p>
          <a:p>
            <a:pPr lvl="8"/>
            <a:r>
              <a:rPr lang="pl-PL" sz="1100" dirty="0" smtClean="0"/>
              <a:t>Opracowały : Paulina Czech i Magdalena Chmiel kl. VI</a:t>
            </a:r>
          </a:p>
          <a:p>
            <a:pPr lvl="8"/>
            <a:r>
              <a:rPr lang="pl-PL" sz="1100" dirty="0" smtClean="0"/>
              <a:t>Zespół Szkolno – Przedszkolny w Rakowie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836713"/>
            <a:ext cx="8640960" cy="6001643"/>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zaręczyny;</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buFontTx/>
              <a:buChar char="-"/>
            </a:pPr>
            <a:r>
              <a:rPr lang="pl-PL" sz="1600" b="1" dirty="0" smtClean="0"/>
              <a:t>wesele;</a:t>
            </a:r>
          </a:p>
          <a:p>
            <a:pPr marL="342900" indent="-342900" algn="just"/>
            <a:endParaRPr lang="pl-PL" sz="1600" b="1" dirty="0" smtClean="0"/>
          </a:p>
          <a:p>
            <a:pPr marL="342900" indent="-342900" algn="just"/>
            <a:r>
              <a:rPr lang="pl-PL" sz="1600" b="1" dirty="0" smtClean="0"/>
              <a:t>Dawne zwyczaje ślubne</a:t>
            </a:r>
          </a:p>
          <a:p>
            <a:pPr algn="just"/>
            <a:r>
              <a:rPr lang="pl-PL" sz="1600" dirty="0" smtClean="0"/>
              <a:t>Po dzień dzisiejszy wszystkie elementy ślubu i wesela podlegają zasadom i regułom, uświęconym, wielowiekową kulturą. Są one zakorzenione w tradycji i stamtąd się wywodzą. Choć dzisiejszy ślub i wesele zasadniczo różnią się od zwyczajowych uroczystości obchodzonych z tej okazji dawnych czasach, jednak to one prowadzą zasadniczy rdzeń i są źródłem wiedzy i tradycji dla nowożeńców po dzień dzisiejszy. Dlatego warto wiedzieć, jak wyglądał tradycyjny ślub, wesele, w którym brały udział nasze prababki. Inaczej zmówiny dziewosłęb (swat) – była to oficjalna wizyta przedstawiciela pana młodego w domu rodzinnym panny na wydaniu. Dawniej małżeństwa były umowami zawieranymi między dwoma rodzinami, często traktowane jako interes, dzięki któremu gospodarstwo zyskiwało siłę roboczą oraz posag, kiedy to do rodziny pana młodego sprowadzała się jego żona. Dlatego tak ważny był dobór przyszłych współmałżonków. Upoważniano do tego specjalnego człowieka czyli swata. On to, jako pośrednik, agent, wywiadowca, musiał się dowiedzieć, kto i gdzie miał dziewczynę godną podarowania. Dopiero wówczas rodzina mężczyzny mogła o nią zabiegać. Swaty przebiegały zwykle według ustalonego przez tradycję wzorca. Na około trzy tygodnie przed planowanym ślubem do rodziców panny młodej przybywał swat, często w towarzystwie krewnych pana młodego. Powód wizyty nigdy nie był oficjalnie ogłaszany – najczęściej przychodzili pod pozorem kupna lub poszukiwania zaginionej gęsi, owcy, jałówki itp.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836713"/>
            <a:ext cx="8640960" cy="5509200"/>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zaręczyny;</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buFontTx/>
              <a:buChar char="-"/>
            </a:pPr>
            <a:r>
              <a:rPr lang="pl-PL" sz="1600" b="1" dirty="0" smtClean="0"/>
              <a:t>wesele;</a:t>
            </a:r>
          </a:p>
          <a:p>
            <a:pPr marL="342900" indent="-342900" algn="just"/>
            <a:endParaRPr lang="pl-PL" sz="1600" b="1" dirty="0" smtClean="0"/>
          </a:p>
          <a:p>
            <a:pPr algn="just"/>
            <a:r>
              <a:rPr lang="pl-PL" sz="1600" dirty="0" smtClean="0"/>
              <a:t>To rodzina dziewczyny decydowała zwykle o ewentualnym wydaniu córki za mąż. Samą zainteresowaną pytano czy się zgadza jedynie dla formalności. Jeśli rodzice akceptowali kandydaturę przyszłego zięcia, swaty przypieczętowano przyniesioną przez swata wódką. Przypieczętowaniem swatów były zaręczyny zwane także zrękowinami lub zmówinami. W Polsce należały do najdawniejszych zwyczajów weselnych. Narzeczeni składali sobie przyrzeczenia zawarcia małżeństwa. Odbywało to się zawsze w obecności świadków. Gwarancją dotrzymania umowy było podanie sobie rąk przez młodych lub ich przedstawicieli i złożenie wadium (stosownej opłaty). Przebieg zaręczyn był zwykle podobny. Starosta weselny prowadził młodych trzykrotnie dookoła stołu, na którym leżał bochenek chleba. Podawali sobie ręce na chlebie, które starosta związał chustą. Starosta pytał trzykrotnie rodzinę panny młodej „Z wolą czy nie z wolą” za każdym razem musieli odpowiadać „Z wolą”. Starosta rozwiązywał ręce młodych i dawał im chleb. Ci zjadali po kawałku, żeby rozdzielić po wszystkich. Podczas zaręczyn wymieniali się wiankami, a w późniejszym czasie pierścieniami zaręczynowymi i prezentami. Panna młoda obdarowywała go własnoręcznie uszytą koszulą, a pan młody </a:t>
            </a:r>
            <a:r>
              <a:rPr lang="pl-PL" sz="1600" dirty="0" err="1" smtClean="0"/>
              <a:t>pratyczką</a:t>
            </a:r>
            <a:r>
              <a:rPr lang="pl-PL" sz="1600" dirty="0" smtClean="0"/>
              <a:t> do kądzieli. Wieczór dziewiczy, jeśli odbywał się w domu panny młodej lub wieczorem kawalerskim, gdy urządzał go pan młody.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11" name="Obraz 10"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2" name="Obraz 11" descr="LOGO CKFiRL.png"/>
          <p:cNvPicPr>
            <a:picLocks noChangeAspect="1"/>
          </p:cNvPicPr>
          <p:nvPr/>
        </p:nvPicPr>
        <p:blipFill>
          <a:blip r:embed="rId5" cstate="print"/>
          <a:stretch>
            <a:fillRect/>
          </a:stretch>
        </p:blipFill>
        <p:spPr>
          <a:xfrm>
            <a:off x="1331720" y="116752"/>
            <a:ext cx="720000" cy="720000"/>
          </a:xfrm>
          <a:prstGeom prst="rect">
            <a:avLst/>
          </a:prstGeom>
        </p:spPr>
      </p:pic>
      <p:pic>
        <p:nvPicPr>
          <p:cNvPr id="2050" name="Picture 2"/>
          <p:cNvPicPr>
            <a:picLocks noChangeAspect="1" noChangeArrowheads="1"/>
          </p:cNvPicPr>
          <p:nvPr/>
        </p:nvPicPr>
        <p:blipFill>
          <a:blip r:embed="rId6" cstate="print"/>
          <a:srcRect/>
          <a:stretch>
            <a:fillRect/>
          </a:stretch>
        </p:blipFill>
        <p:spPr bwMode="auto">
          <a:xfrm>
            <a:off x="21181" y="1052736"/>
            <a:ext cx="5414915" cy="3600000"/>
          </a:xfrm>
          <a:prstGeom prst="rect">
            <a:avLst/>
          </a:prstGeom>
          <a:noFill/>
          <a:ln w="9525">
            <a:noFill/>
            <a:miter lim="800000"/>
            <a:headEnd/>
            <a:tailEnd/>
          </a:ln>
        </p:spPr>
      </p:pic>
      <p:pic>
        <p:nvPicPr>
          <p:cNvPr id="2051" name="Picture 3"/>
          <p:cNvPicPr>
            <a:picLocks noChangeAspect="1" noChangeArrowheads="1"/>
          </p:cNvPicPr>
          <p:nvPr/>
        </p:nvPicPr>
        <p:blipFill>
          <a:blip r:embed="rId7" cstate="print"/>
          <a:srcRect/>
          <a:stretch>
            <a:fillRect/>
          </a:stretch>
        </p:blipFill>
        <p:spPr bwMode="auto">
          <a:xfrm>
            <a:off x="3707904" y="3212976"/>
            <a:ext cx="5414916" cy="3600000"/>
          </a:xfrm>
          <a:prstGeom prst="rect">
            <a:avLst/>
          </a:prstGeom>
          <a:noFill/>
          <a:ln w="9525">
            <a:noFill/>
            <a:miter lim="800000"/>
            <a:headEnd/>
            <a:tailEnd/>
          </a:ln>
        </p:spPr>
      </p:pic>
      <p:sp>
        <p:nvSpPr>
          <p:cNvPr id="7" name="pole tekstowe 6"/>
          <p:cNvSpPr txBox="1"/>
          <p:nvPr/>
        </p:nvSpPr>
        <p:spPr>
          <a:xfrm>
            <a:off x="107504" y="5733256"/>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836713"/>
            <a:ext cx="8640960" cy="6001643"/>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endParaRPr lang="pl-PL" sz="1600" b="1" dirty="0" smtClean="0"/>
          </a:p>
          <a:p>
            <a:pPr algn="just"/>
            <a:r>
              <a:rPr lang="pl-PL" sz="1600" dirty="0" smtClean="0"/>
              <a:t>Ważne symboliczne znaczenie miał przede wszystkim wieczór panieński, ostatni wieczór spędzany przez pannę w rodzinnym domu w gronie druhen i starościn. Starościny piekły wówczas weselne ciasta, dziewczęta natomiast wiły wianki dla siebie oraz koronę ślubną dla panny młodej. Ubierały rózgę weselną czyli jeden z najważniejszych rekwizytów obrzędu weselnego. Była to gałąź sosny, świerka lub jałowca, ozdobiona jabłkami, orzechami, zielonymi gałązkami, ptasimi piórkami i wstążkami. W dniu ślubu była ona przekazywana starościnie weselnej. Stanowiła ona atrybut jego godności i jednocześnie była symbolem wesela. Do połowy dziewiętnastego wieku ważnym elementem przedślubnego wieczoru były rozpleciny. Późnym wieczorem do domu panny młodej przybywali mężczyźni. Odprawiano wówczas obrzęd inicjacyjny polegający na rytualnym rozpuszczeniu i rozczesaniu dziewczęcego warkocza panny młodej przez starszego drużbę, starostę lub pana młodego. Rozpleciny wyprawiano tylko dziewicom. Wieczór kończył się odśpiewaniem pieśni pożegnalnej skierowanej najpierw do pana młodego, drużbów i na koniec do panny młodej. Wieczór przedślubny był pożegnaniem młodych przez rówieśników i ich ostatecznym rozstaniem z dotychczasowym wolnym stanem, był także pochwałą niewinności panny młodej, zachowanej aż do dnia ślubu i wesela. Bogactwo obyczajów i tradycji ślubnych za czasów naszych babek było bardzo duże. Co do dzisiejszych czasów z tego się zachowało? Chyba niewiele. Szkoda, bo wiele z tych obrzędów mogłoby stanowić piękne uzupełnienie niejednego dzisiejszego ślubu.</a:t>
            </a:r>
          </a:p>
          <a:p>
            <a:pPr lvl="8" algn="just"/>
            <a:r>
              <a:rPr lang="pl-PL" sz="1600" dirty="0" smtClean="0"/>
              <a:t>	</a:t>
            </a:r>
            <a:r>
              <a:rPr lang="pl-PL" sz="1100" dirty="0" smtClean="0"/>
              <a:t>Opracowała: Izabela Zaremba kl. VI</a:t>
            </a:r>
          </a:p>
          <a:p>
            <a:pPr lvl="8" algn="just"/>
            <a:r>
              <a:rPr lang="pl-PL" sz="1100" dirty="0" smtClean="0"/>
              <a:t>	Zespół Szkolno-Przedszkolny w Rakowie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08720"/>
            <a:ext cx="8640960" cy="5755422"/>
          </a:xfrm>
          <a:prstGeom prst="rect">
            <a:avLst/>
          </a:prstGeom>
          <a:noFill/>
        </p:spPr>
        <p:txBody>
          <a:bodyPr wrap="square" rtlCol="0">
            <a:spAutoFit/>
          </a:bodyPr>
          <a:lstStyle/>
          <a:p>
            <a:pPr marL="342900" indent="-342900" algn="just"/>
            <a:r>
              <a:rPr lang="pl-PL" sz="1600" b="1" dirty="0" smtClean="0"/>
              <a:t>II. Zwyczaje</a:t>
            </a:r>
          </a:p>
          <a:p>
            <a:pPr marL="342900" indent="-342900" algn="just"/>
            <a:r>
              <a:rPr lang="pl-PL" sz="1600" b="1" dirty="0" smtClean="0"/>
              <a:t>1. Rodzinne</a:t>
            </a:r>
          </a:p>
          <a:p>
            <a:pPr marL="342900" indent="-342900" algn="just">
              <a:buFontTx/>
              <a:buChar char="-"/>
            </a:pPr>
            <a:r>
              <a:rPr lang="pl-PL" sz="1600" b="1" dirty="0" smtClean="0"/>
              <a:t>urodziny;</a:t>
            </a:r>
          </a:p>
          <a:p>
            <a:pPr marL="342900" indent="-342900" algn="just">
              <a:buFontTx/>
              <a:buChar char="-"/>
            </a:pPr>
            <a:r>
              <a:rPr lang="pl-PL" sz="1600" b="1" dirty="0" smtClean="0"/>
              <a:t>zaręczyny;</a:t>
            </a:r>
          </a:p>
          <a:p>
            <a:pPr marL="342900" indent="-342900" algn="just">
              <a:buFontTx/>
              <a:buChar char="-"/>
            </a:pPr>
            <a:r>
              <a:rPr lang="pl-PL" sz="1600" b="1" dirty="0" smtClean="0"/>
              <a:t>wieczór panieński;</a:t>
            </a:r>
          </a:p>
          <a:p>
            <a:pPr marL="342900" indent="-342900" algn="just">
              <a:buFontTx/>
              <a:buChar char="-"/>
            </a:pPr>
            <a:r>
              <a:rPr lang="pl-PL" sz="1600" b="1" dirty="0" smtClean="0"/>
              <a:t>wieczór kawalerski;</a:t>
            </a:r>
          </a:p>
          <a:p>
            <a:pPr marL="342900" indent="-342900" algn="just">
              <a:buFontTx/>
              <a:buChar char="-"/>
            </a:pPr>
            <a:r>
              <a:rPr lang="pl-PL" sz="1600" b="1" dirty="0" smtClean="0"/>
              <a:t>wesele;</a:t>
            </a:r>
          </a:p>
          <a:p>
            <a:pPr marL="342900" indent="-342900" algn="just">
              <a:buFontTx/>
              <a:buChar char="-"/>
            </a:pPr>
            <a:r>
              <a:rPr lang="pl-PL" sz="1600" b="1" dirty="0" smtClean="0"/>
              <a:t>obrządek pogrzebowy;</a:t>
            </a:r>
          </a:p>
          <a:p>
            <a:pPr marL="342900" indent="-342900" algn="just">
              <a:buFontTx/>
              <a:buChar char="-"/>
            </a:pPr>
            <a:r>
              <a:rPr lang="pl-PL" sz="1600" b="1" dirty="0" smtClean="0"/>
              <a:t>żałoba.</a:t>
            </a:r>
          </a:p>
          <a:p>
            <a:pPr marL="342900" indent="-342900" algn="just"/>
            <a:endParaRPr lang="pl-PL" sz="1600" dirty="0" smtClean="0"/>
          </a:p>
          <a:p>
            <a:r>
              <a:rPr lang="pl-PL" sz="1600" dirty="0" smtClean="0"/>
              <a:t>Wesela</a:t>
            </a:r>
          </a:p>
          <a:p>
            <a:pPr algn="just"/>
            <a:r>
              <a:rPr lang="pl-PL" sz="1600" dirty="0" smtClean="0"/>
              <a:t>Do ślubu jeżdżono zaprzęgami konnymi. Miejsce, na którym siedzieli państwo młodzi było wykonane </a:t>
            </a:r>
            <a:br>
              <a:rPr lang="pl-PL" sz="1600" dirty="0" smtClean="0"/>
            </a:br>
            <a:r>
              <a:rPr lang="pl-PL" sz="1600" dirty="0" smtClean="0"/>
              <a:t>z wikliny. Nazywane było ,,półkoszami’’. W drodze z Kościoła woźnica miał tak jechać, aby państwo młodzi wypadli z wozu. (był to zwyczaj, który określano mianem: ,,na szczęście‘’).</a:t>
            </a:r>
          </a:p>
          <a:p>
            <a:r>
              <a:rPr lang="pl-PL" sz="1600" dirty="0" smtClean="0"/>
              <a:t> </a:t>
            </a:r>
          </a:p>
          <a:p>
            <a:r>
              <a:rPr lang="pl-PL" sz="1600" dirty="0" smtClean="0"/>
              <a:t>Pogrzeby</a:t>
            </a:r>
          </a:p>
          <a:p>
            <a:pPr algn="just"/>
            <a:r>
              <a:rPr lang="pl-PL" sz="1600" dirty="0" smtClean="0"/>
              <a:t>Ciało zmarłego zawsze przebywało w domu. Jeżeli nieboszczyk zmarł np. w szpitalu to dzień przed pogrzebem  przywożono jego ciało do domu. Po krótkiej modlitwie, którą ksiądz odmawiał w domu zmarłego, wyprowadzano ciało nieboszczyka z domu i kondukt żałobny w czasie jego ostatniej podróży zatrzymywał się przy wiejskiej kapliczce, gdzie żegnał zmarłego w imieniu wsi. Kondukt żałobny na cmentarz parafialny zmierzał pieszo, a trumnę przewożono na wozie konnym.</a:t>
            </a:r>
          </a:p>
          <a:p>
            <a:pPr lvl="8"/>
            <a:r>
              <a:rPr lang="pl-PL" sz="1100" dirty="0" smtClean="0"/>
              <a:t>Opracowały: Paulina Czech i Magdalena Chmiel kl. VI</a:t>
            </a:r>
          </a:p>
          <a:p>
            <a:pPr lvl="8"/>
            <a:r>
              <a:rPr lang="pl-PL" sz="1100" dirty="0" smtClean="0"/>
              <a:t>Zespół Szkolno – Przedszkolny w Rakowie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4247317"/>
          </a:xfrm>
          <a:prstGeom prst="rect">
            <a:avLst/>
          </a:prstGeom>
          <a:noFill/>
        </p:spPr>
        <p:txBody>
          <a:bodyPr wrap="square" rtlCol="0">
            <a:spAutoFit/>
          </a:bodyPr>
          <a:lstStyle/>
          <a:p>
            <a:pPr marL="342900" indent="-342900" algn="just"/>
            <a:r>
              <a:rPr lang="pl-PL" b="1" dirty="0" smtClean="0"/>
              <a:t>2. Zwyczaje świąteczne</a:t>
            </a:r>
          </a:p>
          <a:p>
            <a:pPr marL="342900" indent="-342900" algn="just">
              <a:buFontTx/>
              <a:buChar char="-"/>
            </a:pPr>
            <a:r>
              <a:rPr lang="pl-PL" b="1" dirty="0" smtClean="0"/>
              <a:t>związane z tradycją, np.:</a:t>
            </a:r>
          </a:p>
          <a:p>
            <a:pPr marL="342900" indent="-342900" algn="just"/>
            <a:r>
              <a:rPr lang="pl-PL" b="1" dirty="0"/>
              <a:t>	</a:t>
            </a:r>
            <a:r>
              <a:rPr lang="pl-PL" b="1" dirty="0" smtClean="0"/>
              <a:t>Turoń</a:t>
            </a:r>
          </a:p>
          <a:p>
            <a:pPr marL="342900" indent="-342900" algn="just"/>
            <a:r>
              <a:rPr lang="pl-PL" b="1" dirty="0"/>
              <a:t>	</a:t>
            </a:r>
            <a:r>
              <a:rPr lang="pl-PL" b="1" dirty="0" smtClean="0"/>
              <a:t>Zapusty (karnawał)</a:t>
            </a:r>
          </a:p>
          <a:p>
            <a:pPr marL="342900" indent="-342900" algn="just"/>
            <a:r>
              <a:rPr lang="pl-PL" b="1" dirty="0"/>
              <a:t>	</a:t>
            </a:r>
            <a:r>
              <a:rPr lang="pl-PL" b="1" dirty="0" smtClean="0"/>
              <a:t>Ostatki</a:t>
            </a:r>
          </a:p>
          <a:p>
            <a:pPr marL="342900" indent="-342900" algn="just"/>
            <a:r>
              <a:rPr lang="pl-PL" b="1" dirty="0" smtClean="0"/>
              <a:t>	Podkoziołek</a:t>
            </a:r>
          </a:p>
          <a:p>
            <a:pPr marL="342900" indent="-342900" algn="just"/>
            <a:r>
              <a:rPr lang="pl-PL" b="1" dirty="0"/>
              <a:t>	</a:t>
            </a:r>
            <a:r>
              <a:rPr lang="pl-PL" b="1" dirty="0" smtClean="0"/>
              <a:t>Tłusty czwartek</a:t>
            </a:r>
          </a:p>
          <a:p>
            <a:pPr marL="342900" indent="-342900" algn="just"/>
            <a:r>
              <a:rPr lang="pl-PL" b="1" dirty="0" smtClean="0"/>
              <a:t>	Marzanna</a:t>
            </a:r>
          </a:p>
          <a:p>
            <a:pPr marL="342900" indent="-342900" algn="just"/>
            <a:r>
              <a:rPr lang="pl-PL" b="1" dirty="0"/>
              <a:t>	</a:t>
            </a:r>
            <a:r>
              <a:rPr lang="pl-PL" b="1" dirty="0" smtClean="0"/>
              <a:t>Śmigus dyngus</a:t>
            </a:r>
          </a:p>
          <a:p>
            <a:pPr marL="342900" indent="-342900" algn="just"/>
            <a:r>
              <a:rPr lang="pl-PL" b="1" dirty="0"/>
              <a:t>	</a:t>
            </a:r>
            <a:r>
              <a:rPr lang="pl-PL" b="1" dirty="0" smtClean="0"/>
              <a:t>Dożynki</a:t>
            </a:r>
          </a:p>
          <a:p>
            <a:pPr marL="342900" indent="-342900" algn="just"/>
            <a:r>
              <a:rPr lang="pl-PL" b="1" dirty="0"/>
              <a:t>	</a:t>
            </a:r>
            <a:r>
              <a:rPr lang="pl-PL" b="1" dirty="0" smtClean="0"/>
              <a:t>Andrzejki</a:t>
            </a:r>
          </a:p>
          <a:p>
            <a:pPr marL="342900" indent="-342900" algn="just"/>
            <a:r>
              <a:rPr lang="pl-PL" b="1" dirty="0" smtClean="0"/>
              <a:t>	</a:t>
            </a:r>
            <a:r>
              <a:rPr lang="pl-PL" b="1" dirty="0" err="1" smtClean="0"/>
              <a:t>Podłaźniczka</a:t>
            </a:r>
            <a:endParaRPr lang="pl-PL" b="1" dirty="0" smtClean="0"/>
          </a:p>
          <a:p>
            <a:pPr marL="342900" indent="-342900" algn="just"/>
            <a:r>
              <a:rPr lang="pl-PL" b="1" dirty="0"/>
              <a:t>	</a:t>
            </a:r>
            <a:r>
              <a:rPr lang="pl-PL" b="1" dirty="0" smtClean="0"/>
              <a:t>Pająk</a:t>
            </a:r>
          </a:p>
          <a:p>
            <a:pPr marL="342900" indent="-342900" algn="just"/>
            <a:r>
              <a:rPr lang="pl-PL" b="1" dirty="0"/>
              <a:t>	</a:t>
            </a:r>
            <a:r>
              <a:rPr lang="pl-PL" b="1" dirty="0" smtClean="0"/>
              <a:t>Sylwester</a:t>
            </a:r>
          </a:p>
          <a:p>
            <a:pPr marL="342900" indent="-342900" algn="just"/>
            <a:r>
              <a:rPr lang="pl-PL" b="1" dirty="0"/>
              <a:t>	</a:t>
            </a:r>
            <a:r>
              <a:rPr lang="pl-PL" b="1" dirty="0" smtClean="0"/>
              <a:t>Przesądy;</a:t>
            </a:r>
          </a:p>
        </p:txBody>
      </p:sp>
      <p:pic>
        <p:nvPicPr>
          <p:cNvPr id="10" name="Obraz 9" descr="DSC_1324.jpg"/>
          <p:cNvPicPr>
            <a:picLocks noChangeAspect="1"/>
          </p:cNvPicPr>
          <p:nvPr/>
        </p:nvPicPr>
        <p:blipFill>
          <a:blip r:embed="rId6" cstate="print"/>
          <a:stretch>
            <a:fillRect/>
          </a:stretch>
        </p:blipFill>
        <p:spPr>
          <a:xfrm>
            <a:off x="5436096" y="2564904"/>
            <a:ext cx="3517986" cy="2203905"/>
          </a:xfrm>
          <a:prstGeom prst="rect">
            <a:avLst/>
          </a:prstGeom>
        </p:spPr>
      </p:pic>
      <p:pic>
        <p:nvPicPr>
          <p:cNvPr id="11" name="Obraz 10" descr="SSM12553.JPG"/>
          <p:cNvPicPr>
            <a:picLocks noChangeAspect="1"/>
          </p:cNvPicPr>
          <p:nvPr/>
        </p:nvPicPr>
        <p:blipFill>
          <a:blip r:embed="rId7" cstate="print"/>
          <a:stretch>
            <a:fillRect/>
          </a:stretch>
        </p:blipFill>
        <p:spPr>
          <a:xfrm>
            <a:off x="4283968" y="836712"/>
            <a:ext cx="3563888" cy="2214246"/>
          </a:xfrm>
          <a:prstGeom prst="rect">
            <a:avLst/>
          </a:prstGeom>
        </p:spPr>
      </p:pic>
      <p:pic>
        <p:nvPicPr>
          <p:cNvPr id="12" name="Obraz 11" descr="SSM12541.jpg"/>
          <p:cNvPicPr>
            <a:picLocks noChangeAspect="1"/>
          </p:cNvPicPr>
          <p:nvPr/>
        </p:nvPicPr>
        <p:blipFill>
          <a:blip r:embed="rId8" cstate="print"/>
          <a:stretch>
            <a:fillRect/>
          </a:stretch>
        </p:blipFill>
        <p:spPr>
          <a:xfrm>
            <a:off x="2267744" y="3879050"/>
            <a:ext cx="3395869" cy="2546902"/>
          </a:xfrm>
          <a:prstGeom prst="rect">
            <a:avLst/>
          </a:prstGeom>
        </p:spPr>
      </p:pic>
      <p:sp>
        <p:nvSpPr>
          <p:cNvPr id="13" name="pole tekstowe 12"/>
          <p:cNvSpPr txBox="1"/>
          <p:nvPr/>
        </p:nvSpPr>
        <p:spPr>
          <a:xfrm>
            <a:off x="5686002" y="4797152"/>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96753"/>
            <a:ext cx="8640960" cy="4832092"/>
          </a:xfrm>
          <a:prstGeom prst="rect">
            <a:avLst/>
          </a:prstGeom>
          <a:noFill/>
        </p:spPr>
        <p:txBody>
          <a:bodyPr wrap="square" rtlCol="0">
            <a:spAutoFit/>
          </a:bodyPr>
          <a:lstStyle/>
          <a:p>
            <a:pPr marL="342900" indent="-342900" algn="just"/>
            <a:r>
              <a:rPr lang="pl-PL" sz="1600" b="1" dirty="0" smtClean="0"/>
              <a:t>Ostatki: </a:t>
            </a:r>
            <a:r>
              <a:rPr lang="pl-PL" sz="1600" dirty="0" smtClean="0"/>
              <a:t>pieczenie pączków, oponek, słodkości szczególnie w tłusty czwartek.</a:t>
            </a:r>
          </a:p>
          <a:p>
            <a:pPr marL="342900" indent="-342900" algn="just"/>
            <a:r>
              <a:rPr lang="pl-PL" sz="1600" b="1" dirty="0" smtClean="0"/>
              <a:t>Topienie Marzanny: </a:t>
            </a:r>
            <a:r>
              <a:rPr lang="pl-PL" sz="1600" dirty="0" smtClean="0"/>
              <a:t>zwyczaj kultywowany głównie przez szkołę. Uczniowie wykonują drewnianą kukłę, po czym dokonują jej spalenia.</a:t>
            </a:r>
          </a:p>
          <a:p>
            <a:pPr marL="342900" indent="-342900" algn="just"/>
            <a:r>
              <a:rPr lang="pl-PL" sz="1600" b="1" dirty="0" smtClean="0"/>
              <a:t>Śmigus-dyngus:</a:t>
            </a:r>
            <a:r>
              <a:rPr lang="pl-PL" sz="1600" dirty="0" smtClean="0"/>
              <a:t> obfite polewanie się wodą, rzadziej skrapianie perfumami.</a:t>
            </a:r>
          </a:p>
          <a:p>
            <a:pPr marL="342900" indent="-342900" algn="just"/>
            <a:r>
              <a:rPr lang="pl-PL" sz="1600" b="1" dirty="0" smtClean="0"/>
              <a:t>Dożynki:</a:t>
            </a:r>
            <a:r>
              <a:rPr lang="pl-PL" sz="1600" dirty="0" smtClean="0"/>
              <a:t> zwyczaj robienia wieńców dożynkowych, zanoszenia ich do kościoła (koła gospodyń, szkoła).</a:t>
            </a:r>
          </a:p>
          <a:p>
            <a:pPr marL="342900" indent="-342900" algn="just"/>
            <a:r>
              <a:rPr lang="pl-PL" sz="1600" b="1" dirty="0" smtClean="0"/>
              <a:t>Andrzejki:</a:t>
            </a:r>
            <a:r>
              <a:rPr lang="pl-PL" sz="1600" dirty="0" smtClean="0"/>
              <a:t> poszerzanie wiedzy na temat święta, wspólne wróżenie, przepowiadanie przyszłości, wspólna zabawa. </a:t>
            </a:r>
            <a:r>
              <a:rPr lang="pl-PL" sz="1600" i="1" dirty="0" smtClean="0"/>
              <a:t>„Katarzyny śmiechem, Andrzeja grzechem”</a:t>
            </a:r>
            <a:r>
              <a:rPr lang="pl-PL" sz="1600" dirty="0" smtClean="0"/>
              <a:t>. </a:t>
            </a:r>
            <a:r>
              <a:rPr lang="pl-PL" sz="1600" dirty="0" smtClean="0">
                <a:solidFill>
                  <a:srgbClr val="FF0000"/>
                </a:solidFill>
              </a:rPr>
              <a:t>Katarzynki?</a:t>
            </a:r>
            <a:endParaRPr lang="pl-PL" sz="1600" b="1" dirty="0" smtClean="0">
              <a:solidFill>
                <a:srgbClr val="FF0000"/>
              </a:solidFill>
            </a:endParaRPr>
          </a:p>
          <a:p>
            <a:pPr marL="342900" indent="-342900" algn="just"/>
            <a:endParaRPr lang="pl-PL" sz="1600" dirty="0"/>
          </a:p>
          <a:p>
            <a:pPr marL="342900" indent="-342900" algn="just"/>
            <a:r>
              <a:rPr lang="pl-PL" sz="1600" dirty="0"/>
              <a:t>W poście nie wolno było jeść sera ani </a:t>
            </a:r>
            <a:r>
              <a:rPr lang="pl-PL" sz="1600" dirty="0" smtClean="0"/>
              <a:t>masła. </a:t>
            </a:r>
            <a:r>
              <a:rPr lang="pl-PL" sz="1600" dirty="0"/>
              <a:t>Od Bożego Narodzenia do Trzech </a:t>
            </a:r>
            <a:r>
              <a:rPr lang="pl-PL" sz="1600" dirty="0" smtClean="0"/>
              <a:t>Króli Kolędnicy</a:t>
            </a:r>
            <a:r>
              <a:rPr lang="pl-PL" sz="1600" dirty="0"/>
              <a:t>. Trzeba było im, coś dać. Anioł, Herod, Król, Diabeł, Śmierć, Żydek, Marszałek</a:t>
            </a:r>
            <a:r>
              <a:rPr lang="pl-PL" sz="1600" dirty="0" smtClean="0"/>
              <a:t>.</a:t>
            </a:r>
          </a:p>
          <a:p>
            <a:pPr marL="342900" indent="-342900" algn="just"/>
            <a:endParaRPr lang="pl-PL" sz="1600" dirty="0" smtClean="0"/>
          </a:p>
          <a:p>
            <a:pPr marL="342900" indent="-342900" algn="just"/>
            <a:r>
              <a:rPr lang="pl-PL" sz="1600" dirty="0" smtClean="0"/>
              <a:t>Do dzisiaj w gminie Raków w okresie Bożego Narodzenia kultywowane są tradycje: kolorowej                         i pachnącej choinki, uroczystej wieczerzy połączonej z niecierpliwym wyglądaniem pierwszej gwiazdki oraz rodzinnym kolędowaniem rozbrzmiewającym się wśród nocnej ciszy. Pamiętamy                 o tym, że na wigilijnym stole nie może zabraknąć tradycyjnych dwunastu potraw, wśród nich karpia, barszczu z uszkami, kapusty z grochem czy kompotu z suszu. Pod obrus </a:t>
            </a:r>
            <a:r>
              <a:rPr lang="pl-PL" sz="1600" smtClean="0"/>
              <a:t>kładziemy sianko          </a:t>
            </a:r>
            <a:r>
              <a:rPr lang="pl-PL" sz="1600" dirty="0" smtClean="0"/>
              <a:t>i zostawiamy nakrycie dla niespodziewanego gościa.</a:t>
            </a:r>
          </a:p>
          <a:p>
            <a:pPr marL="342900" indent="-342900" algn="just"/>
            <a:endParaRPr lang="pl-PL" dirty="0" smtClean="0"/>
          </a:p>
          <a:p>
            <a:pPr marL="342900" indent="-342900" algn="just"/>
            <a:endParaRPr lang="pl-PL"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24744"/>
            <a:ext cx="8640960" cy="5355312"/>
          </a:xfrm>
          <a:prstGeom prst="rect">
            <a:avLst/>
          </a:prstGeom>
          <a:noFill/>
        </p:spPr>
        <p:txBody>
          <a:bodyPr wrap="square" rtlCol="0">
            <a:spAutoFit/>
          </a:bodyPr>
          <a:lstStyle/>
          <a:p>
            <a:pPr marL="342900" indent="-342900" algn="just"/>
            <a:r>
              <a:rPr lang="pl-PL" b="1" dirty="0" smtClean="0"/>
              <a:t>Kolędnicy</a:t>
            </a:r>
          </a:p>
          <a:p>
            <a:pPr marL="342900" indent="-342900" algn="just"/>
            <a:endParaRPr lang="pl-PL" dirty="0" smtClean="0"/>
          </a:p>
          <a:p>
            <a:pPr algn="just"/>
            <a:r>
              <a:rPr lang="pl-PL" dirty="0" smtClean="0"/>
              <a:t>   W okresie bożonarodzeniowym istniał w naszym regionie zwyczaj kolędowania po domach. Tradycja ta znana była w Bardzie i najbliższej okolicy. Dzieci i młodzież przebrani za postacie króla Heroda, diabła, śmierci, anioła, Żyda, Turka, marszałka, ułana i pasterza odwiedzały gospodarzy, czyniąc wiele zamieszania. Przedstawiali scenki z życia Św. Rodziny, śpiewali kolędy. W zamian otrzymywali smakołyki ze świątecznego stołu. Wierzono, że wizyta kolędników wróży pomyślność na cały rok, więc chętnie ich przyjmowano. Dziś zwyczaj ten jest kultywowany w wielu miejscowościach gminy Raków, a przysmaki zastąpiono datkami pieniężnymi.</a:t>
            </a:r>
          </a:p>
          <a:p>
            <a:pPr algn="just"/>
            <a:endParaRPr lang="pl-PL" dirty="0"/>
          </a:p>
          <a:p>
            <a:pPr algn="just"/>
            <a:r>
              <a:rPr lang="pl-PL" dirty="0" smtClean="0"/>
              <a:t> </a:t>
            </a:r>
            <a:r>
              <a:rPr lang="pl-PL" b="1" dirty="0" smtClean="0"/>
              <a:t>Wielkopostne obmywanie</a:t>
            </a:r>
          </a:p>
          <a:p>
            <a:pPr algn="just"/>
            <a:r>
              <a:rPr lang="pl-PL" dirty="0" smtClean="0"/>
              <a:t>   Niektóre zwyczaje powoli zanikają. Już tylko najwytrwalsi mieszkańcy Rakowa wybierają się w Wielki Piątek przed wschodem słońca do źródełka w Pągowcu. Myją się wodą, która w tym dniu ma szczególne właściwości i zabezpiecza przeciwko „zołzie” (wszelkiego rodzaju wysypkom na skórze). Nabierają też wodę do pojemników, aby wszyscy domownicy mogli jej skosztować dla zdrowia. Wędrówka do źródła musi odbywać się w całkowitym milczeniu, gdyż inaczej czar pryśnie i źródlana woda straci swą cudowną moc. Ni liczmy więc na „dzień dobry” w okolicy Pągowca w Wielki Piątek przed świtem.</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24744"/>
            <a:ext cx="8640960" cy="3970318"/>
          </a:xfrm>
          <a:prstGeom prst="rect">
            <a:avLst/>
          </a:prstGeom>
          <a:noFill/>
        </p:spPr>
        <p:txBody>
          <a:bodyPr wrap="square" rtlCol="0">
            <a:spAutoFit/>
          </a:bodyPr>
          <a:lstStyle/>
          <a:p>
            <a:pPr marL="342900" indent="-342900" algn="just"/>
            <a:r>
              <a:rPr lang="pl-PL" b="1" dirty="0" smtClean="0"/>
              <a:t>Dyngusowy piknik</a:t>
            </a:r>
          </a:p>
          <a:p>
            <a:pPr algn="just"/>
            <a:r>
              <a:rPr lang="pl-PL" dirty="0" smtClean="0"/>
              <a:t>   W Wielkanocny Poniedziałek mieszkańcy Rakowa spotykają się od lat w miejscu zwanym Zielony Stok. Po południu całe rodziny wybierają się na spacer do lasu w pobliżu malowniczo położonego źródełka. Tam urządzają pikniki, częstują się wielkanocnymi potrawami. Dawniej skorupki, ze święconych jaj rozrzucano wokół pnia drzewa nawiązując do starej legendy o rycerzu zaklętym w raka, który uwolnił się z pancerza pozostawiając skorupki podobne do tych z kurzych jaj.</a:t>
            </a:r>
          </a:p>
          <a:p>
            <a:pPr algn="just"/>
            <a:r>
              <a:rPr lang="pl-PL" dirty="0" smtClean="0"/>
              <a:t>   Młodzież ochoczo podtrzymuje tradycje „śmigusa dyngusa”, oblewając się wzajemnie wodą ze źródełka. Starsi mieszkańcy Rakowa pamiętają jednak czasy, gdy panienki nie tylko oblewano, ale wręcz wrzucano do źródła. Ta panna, którą wrzucono najwięcej razy, miała mieć duże powodzenie przez cały rok.</a:t>
            </a:r>
          </a:p>
          <a:p>
            <a:pPr algn="just"/>
            <a:endParaRPr lang="pl-PL" dirty="0" smtClean="0"/>
          </a:p>
          <a:p>
            <a:pPr algn="just"/>
            <a:r>
              <a:rPr lang="pl-PL" i="1" dirty="0" smtClean="0"/>
              <a:t>Raków Sarmackie Ateny</a:t>
            </a:r>
          </a:p>
          <a:p>
            <a:pPr algn="just"/>
            <a:r>
              <a:rPr lang="pl-PL" i="1" dirty="0" smtClean="0"/>
              <a:t>Mały przewodnik po gminie Raków i okolicach</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3970318"/>
          </a:xfrm>
          <a:prstGeom prst="rect">
            <a:avLst/>
          </a:prstGeom>
          <a:noFill/>
        </p:spPr>
        <p:txBody>
          <a:bodyPr wrap="square" rtlCol="0">
            <a:spAutoFit/>
          </a:bodyPr>
          <a:lstStyle/>
          <a:p>
            <a:pPr marL="342900" indent="-342900" algn="just">
              <a:buFontTx/>
              <a:buChar char="-"/>
            </a:pPr>
            <a:r>
              <a:rPr lang="pl-PL" b="1" dirty="0" smtClean="0"/>
              <a:t>związane z religią, np.:</a:t>
            </a:r>
          </a:p>
          <a:p>
            <a:pPr marL="342900" indent="-342900" algn="just"/>
            <a:r>
              <a:rPr lang="pl-PL" b="1" dirty="0"/>
              <a:t>	</a:t>
            </a:r>
            <a:r>
              <a:rPr lang="pl-PL" b="1" dirty="0" smtClean="0"/>
              <a:t>Nowy Rok</a:t>
            </a:r>
          </a:p>
          <a:p>
            <a:pPr marL="342900" indent="-342900" algn="just"/>
            <a:r>
              <a:rPr lang="pl-PL" b="1" dirty="0"/>
              <a:t>	</a:t>
            </a:r>
            <a:r>
              <a:rPr lang="pl-PL" b="1" dirty="0" smtClean="0"/>
              <a:t>Trzech Króli</a:t>
            </a:r>
          </a:p>
          <a:p>
            <a:pPr marL="342900" indent="-342900" algn="just"/>
            <a:r>
              <a:rPr lang="pl-PL" b="1" dirty="0"/>
              <a:t>	</a:t>
            </a:r>
            <a:r>
              <a:rPr lang="pl-PL" b="1" dirty="0" smtClean="0"/>
              <a:t>MB Gromnicznej</a:t>
            </a:r>
          </a:p>
          <a:p>
            <a:pPr marL="342900" indent="-342900" algn="just"/>
            <a:r>
              <a:rPr lang="pl-PL" b="1" dirty="0"/>
              <a:t>	</a:t>
            </a:r>
            <a:r>
              <a:rPr lang="pl-PL" b="1" dirty="0" smtClean="0"/>
              <a:t>Popielec – </a:t>
            </a:r>
            <a:r>
              <a:rPr lang="pl-PL" b="1" dirty="0" smtClean="0">
                <a:solidFill>
                  <a:srgbClr val="FF0000"/>
                </a:solidFill>
              </a:rPr>
              <a:t>wypędzanie Żyda Judasza?</a:t>
            </a:r>
          </a:p>
          <a:p>
            <a:pPr marL="342900" indent="-342900" algn="just"/>
            <a:r>
              <a:rPr lang="pl-PL" b="1" dirty="0"/>
              <a:t>	</a:t>
            </a:r>
            <a:r>
              <a:rPr lang="pl-PL" b="1" dirty="0" smtClean="0"/>
              <a:t>Palma Wielkanocna</a:t>
            </a:r>
          </a:p>
          <a:p>
            <a:pPr marL="342900" indent="-342900" algn="just"/>
            <a:r>
              <a:rPr lang="pl-PL" b="1" dirty="0"/>
              <a:t>	</a:t>
            </a:r>
            <a:r>
              <a:rPr lang="pl-PL" b="1" dirty="0" smtClean="0"/>
              <a:t>Wielkanoc</a:t>
            </a:r>
          </a:p>
          <a:p>
            <a:pPr marL="342900" indent="-342900" algn="just"/>
            <a:r>
              <a:rPr lang="pl-PL" b="1" dirty="0"/>
              <a:t>	</a:t>
            </a:r>
            <a:r>
              <a:rPr lang="pl-PL" b="1" dirty="0" smtClean="0"/>
              <a:t>Zielone Świątki</a:t>
            </a:r>
          </a:p>
          <a:p>
            <a:pPr marL="342900" indent="-342900" algn="just"/>
            <a:r>
              <a:rPr lang="pl-PL" b="1" dirty="0"/>
              <a:t>	</a:t>
            </a:r>
            <a:r>
              <a:rPr lang="pl-PL" b="1" dirty="0" smtClean="0"/>
              <a:t>Święcenie pola</a:t>
            </a:r>
          </a:p>
          <a:p>
            <a:pPr marL="342900" indent="-342900" algn="just"/>
            <a:r>
              <a:rPr lang="pl-PL" b="1" dirty="0"/>
              <a:t>	</a:t>
            </a:r>
            <a:r>
              <a:rPr lang="pl-PL" b="1" dirty="0" smtClean="0"/>
              <a:t>Wniebowzięcia NPM</a:t>
            </a:r>
          </a:p>
          <a:p>
            <a:pPr marL="342900" indent="-342900" algn="just"/>
            <a:r>
              <a:rPr lang="pl-PL" b="1" dirty="0"/>
              <a:t>	</a:t>
            </a:r>
            <a:r>
              <a:rPr lang="pl-PL" b="1" dirty="0" smtClean="0"/>
              <a:t>Wszystkich Świętych</a:t>
            </a:r>
          </a:p>
          <a:p>
            <a:pPr marL="342900" indent="-342900" algn="just"/>
            <a:r>
              <a:rPr lang="pl-PL" b="1" dirty="0"/>
              <a:t>	</a:t>
            </a:r>
            <a:r>
              <a:rPr lang="pl-PL" b="1" dirty="0" smtClean="0"/>
              <a:t>Adwent</a:t>
            </a:r>
          </a:p>
          <a:p>
            <a:pPr marL="342900" indent="-342900" algn="just"/>
            <a:r>
              <a:rPr lang="pl-PL" b="1" dirty="0"/>
              <a:t>	</a:t>
            </a:r>
            <a:r>
              <a:rPr lang="pl-PL" b="1" dirty="0" smtClean="0"/>
              <a:t>Boże Narodzenie</a:t>
            </a:r>
          </a:p>
          <a:p>
            <a:pPr marL="342900" indent="-342900" algn="just"/>
            <a:r>
              <a:rPr lang="pl-PL" b="1" dirty="0"/>
              <a:t>	</a:t>
            </a:r>
            <a:r>
              <a:rPr lang="pl-PL" b="1" dirty="0" smtClean="0"/>
              <a:t>Miejscowy kult jakiegoś świętego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530658"/>
            <a:ext cx="8640960" cy="3831818"/>
          </a:xfrm>
          <a:prstGeom prst="rect">
            <a:avLst/>
          </a:prstGeom>
          <a:noFill/>
        </p:spPr>
        <p:txBody>
          <a:bodyPr wrap="square" rtlCol="0">
            <a:spAutoFit/>
          </a:bodyPr>
          <a:lstStyle/>
          <a:p>
            <a:pPr marL="342900" indent="-342900" algn="just">
              <a:lnSpc>
                <a:spcPct val="150000"/>
              </a:lnSpc>
            </a:pPr>
            <a:r>
              <a:rPr lang="pl-PL" b="1" dirty="0" smtClean="0"/>
              <a:t>Miejscowy kult patronów parafii Ociesęki:</a:t>
            </a:r>
            <a:r>
              <a:rPr lang="pl-PL" dirty="0" smtClean="0"/>
              <a:t> św. Jana Chrzciciela i Jana Ewangelisty. Odpust w parafii, uroczyste msze w kościele parafialnym.</a:t>
            </a:r>
          </a:p>
          <a:p>
            <a:pPr marL="342900" indent="-342900" algn="just">
              <a:lnSpc>
                <a:spcPct val="150000"/>
              </a:lnSpc>
            </a:pPr>
            <a:endParaRPr lang="pl-PL" dirty="0" smtClean="0"/>
          </a:p>
          <a:p>
            <a:pPr marL="342900" indent="-342900" algn="just">
              <a:lnSpc>
                <a:spcPct val="150000"/>
              </a:lnSpc>
            </a:pPr>
            <a:r>
              <a:rPr lang="pl-PL" b="1" dirty="0" smtClean="0"/>
              <a:t>Palma wielkanocna: </a:t>
            </a:r>
            <a:r>
              <a:rPr lang="pl-PL" dirty="0" smtClean="0"/>
              <a:t>wykonanie </a:t>
            </a:r>
            <a:r>
              <a:rPr lang="pl-PL" dirty="0" err="1" smtClean="0"/>
              <a:t>2-metrowych</a:t>
            </a:r>
            <a:r>
              <a:rPr lang="pl-PL" dirty="0" smtClean="0"/>
              <a:t> palm z bibuły przez uczniów szkoły, organizowanie </a:t>
            </a:r>
            <a:r>
              <a:rPr lang="pl-PL" dirty="0" err="1" smtClean="0"/>
              <a:t>kiermaszy</a:t>
            </a:r>
            <a:r>
              <a:rPr lang="pl-PL" dirty="0" smtClean="0"/>
              <a:t>, palem i ozdób świątecznych, zdobienie świątyni.</a:t>
            </a:r>
          </a:p>
          <a:p>
            <a:pPr marL="342900" indent="-342900" algn="just">
              <a:lnSpc>
                <a:spcPct val="150000"/>
              </a:lnSpc>
            </a:pPr>
            <a:endParaRPr lang="pl-PL" dirty="0" smtClean="0"/>
          </a:p>
          <a:p>
            <a:pPr marL="342900" indent="-342900" algn="just">
              <a:lnSpc>
                <a:spcPct val="150000"/>
              </a:lnSpc>
            </a:pPr>
            <a:r>
              <a:rPr lang="pl-PL" b="1" dirty="0" smtClean="0"/>
              <a:t>Wszystkich Świętych i Święto Zmarłych:</a:t>
            </a:r>
            <a:r>
              <a:rPr lang="pl-PL" dirty="0" smtClean="0"/>
              <a:t> uroczysta msza święta na cmentarzu z udziałem księży pochodzących z gminy Raków, święcenie nowych grobowców, palenie zniczy, zanoszenie wiązanek, modlitwy nad grobami.</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5509200"/>
          </a:xfrm>
          <a:prstGeom prst="rect">
            <a:avLst/>
          </a:prstGeom>
          <a:noFill/>
        </p:spPr>
        <p:txBody>
          <a:bodyPr wrap="square" rtlCol="0">
            <a:spAutoFit/>
          </a:bodyPr>
          <a:lstStyle/>
          <a:p>
            <a:pPr algn="just"/>
            <a:r>
              <a:rPr lang="pl-PL" sz="1600" dirty="0"/>
              <a:t>W wigilię przed św. Bożego Narodzenia po kolacji, gospodarz wychodził z rodziną i w sadzie obwiązywał drzewko słomą i mówił: „Będziesz rodziła, a jak nie to cię zetnę”.</a:t>
            </a:r>
          </a:p>
          <a:p>
            <a:pPr algn="just"/>
            <a:r>
              <a:rPr lang="pl-PL" sz="1600" dirty="0"/>
              <a:t>Dziewczyny kukały, i z której strony echo przyniesie to przyjdzie kawaler.</a:t>
            </a:r>
          </a:p>
          <a:p>
            <a:pPr algn="just"/>
            <a:r>
              <a:rPr lang="pl-PL" sz="1600" dirty="0"/>
              <a:t>W Szczepana słomę za belkę i w kąty.</a:t>
            </a:r>
          </a:p>
          <a:p>
            <a:pPr algn="just"/>
            <a:r>
              <a:rPr lang="pl-PL" sz="1600" dirty="0"/>
              <a:t>Nowy Rok – grajki ogrywały Nowy Rok – od 12 w nocy zaczynali grać. Pod drzwiami grali i czekali jak się ich wpuści i da pić (skrzypce, bęben).</a:t>
            </a:r>
          </a:p>
          <a:p>
            <a:pPr algn="just"/>
            <a:r>
              <a:rPr lang="pl-PL" sz="1600" dirty="0"/>
              <a:t>W Wigilie wieczorem chłopaki bielili na biało do połowy okna tam, gdzie były panny (wapnem</a:t>
            </a:r>
            <a:r>
              <a:rPr lang="pl-PL" sz="1600" dirty="0" smtClean="0"/>
              <a:t>). Jemioła na stole.</a:t>
            </a:r>
            <a:endParaRPr lang="pl-PL" sz="1600" dirty="0"/>
          </a:p>
          <a:p>
            <a:pPr algn="just"/>
            <a:r>
              <a:rPr lang="pl-PL" sz="1600" dirty="0"/>
              <a:t>   </a:t>
            </a:r>
          </a:p>
          <a:p>
            <a:pPr algn="just"/>
            <a:r>
              <a:rPr lang="pl-PL" sz="1600" dirty="0"/>
              <a:t>Rano w Nowy Rok gospodarz wstawał wcześnie i szedł po Nowy Rok: sosnę i jałowiec (żeby miał jak najwięcej ziaren) – po gałązce zostawiał w stajni, w stodole i w mieszkaniu. W mieszkaniu rozpalał ogień i rozpalał ten jałowiec i tą gałązkę zapaloną (nieparzyste 3 lub 5) wyganiał stary rok. Każdy gospodarz szybko leciał do domu, żeby mu się lepiej szczęściło od innych.</a:t>
            </a:r>
          </a:p>
          <a:p>
            <a:pPr algn="just"/>
            <a:r>
              <a:rPr lang="pl-PL" sz="1600" dirty="0"/>
              <a:t>W Wielki Piątek raniutko przed wschodem słońca szło się do źródła i obmywało twarz, aby być zdrowym cały rok.</a:t>
            </a:r>
          </a:p>
          <a:p>
            <a:pPr algn="just"/>
            <a:r>
              <a:rPr lang="pl-PL" sz="1600" dirty="0"/>
              <a:t>Na Boże Narodzenie pająka robiono ze słomy, kwiatków i kokardek.</a:t>
            </a:r>
          </a:p>
          <a:p>
            <a:pPr algn="just"/>
            <a:r>
              <a:rPr lang="pl-PL" sz="1600" dirty="0"/>
              <a:t>W Wigilię Bożego Narodzenia wiązało się drzewka słomą. Będziesz rodzić, Będę, bo jak nie to cię zetnę.</a:t>
            </a:r>
          </a:p>
          <a:p>
            <a:pPr algn="just"/>
            <a:r>
              <a:rPr lang="pl-PL" sz="1600" dirty="0"/>
              <a:t>Na Zielone Świątki ubierano dom tatarakiem.</a:t>
            </a:r>
          </a:p>
          <a:p>
            <a:pPr algn="just"/>
            <a:r>
              <a:rPr lang="pl-PL" sz="1600" dirty="0"/>
              <a:t>Wniebowzięcie – </a:t>
            </a:r>
            <a:r>
              <a:rPr lang="pl-PL" sz="1600" dirty="0" err="1"/>
              <a:t>15-VIII</a:t>
            </a:r>
            <a:r>
              <a:rPr lang="pl-PL" sz="1600" dirty="0"/>
              <a:t> odpusty święci się kłosy przybrane kwiaty.</a:t>
            </a:r>
          </a:p>
          <a:p>
            <a:pPr algn="just"/>
            <a:r>
              <a:rPr lang="pl-PL" sz="1600" dirty="0"/>
              <a:t>W czerwcu – oktawy Bożego Ciała robi się wianki (z macierzanki, rozchodnika i koniczyny) – nieparzysta ilość</a:t>
            </a:r>
            <a:r>
              <a:rPr lang="pl-PL" sz="1600" dirty="0" smtClean="0"/>
              <a:t>. Zrywanie gałązek z drzewek, w których strojone są ołtarze.</a:t>
            </a:r>
            <a:endParaRPr lang="pl-PL" sz="1600" dirty="0"/>
          </a:p>
          <a:p>
            <a:pPr algn="just"/>
            <a:r>
              <a:rPr lang="pl-PL" sz="1600" dirty="0"/>
              <a:t>W adwencie to są wszystkie </a:t>
            </a:r>
            <a:r>
              <a:rPr lang="pl-PL" sz="1600" dirty="0" err="1"/>
              <a:t>zięcie</a:t>
            </a:r>
            <a:r>
              <a:rPr lang="pl-PL" sz="1600" dirty="0"/>
              <a:t> a w karnawale nie ma wcale</a:t>
            </a:r>
            <a:r>
              <a:rPr lang="pl-PL" sz="1600" dirty="0" smtClean="0"/>
              <a:t>.</a:t>
            </a:r>
            <a:endParaRPr lang="pl-PL" sz="1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1"/>
            <a:ext cx="8640960" cy="5262979"/>
          </a:xfrm>
          <a:prstGeom prst="rect">
            <a:avLst/>
          </a:prstGeom>
          <a:noFill/>
        </p:spPr>
        <p:txBody>
          <a:bodyPr wrap="square" rtlCol="0">
            <a:spAutoFit/>
          </a:bodyPr>
          <a:lstStyle/>
          <a:p>
            <a:pPr algn="just"/>
            <a:r>
              <a:rPr lang="pl-PL" sz="1600" dirty="0" smtClean="0"/>
              <a:t>W dzień Trzech Króli pisanie kredą na drzwiach </a:t>
            </a:r>
            <a:r>
              <a:rPr lang="pl-PL" sz="1600" dirty="0" err="1" smtClean="0"/>
              <a:t>K+M+B</a:t>
            </a:r>
            <a:r>
              <a:rPr lang="pl-PL" sz="1600" dirty="0" smtClean="0"/>
              <a:t> oraz data dotycząca danego roku.</a:t>
            </a:r>
          </a:p>
          <a:p>
            <a:pPr algn="just"/>
            <a:endParaRPr lang="pl-PL" sz="1600" dirty="0" smtClean="0"/>
          </a:p>
          <a:p>
            <a:pPr algn="just"/>
            <a:endParaRPr lang="pl-PL" sz="1600" dirty="0" smtClean="0"/>
          </a:p>
          <a:p>
            <a:r>
              <a:rPr lang="pl-PL" sz="1600" b="1" dirty="0" smtClean="0"/>
              <a:t>KGW</a:t>
            </a:r>
            <a:endParaRPr lang="pl-PL" sz="1600" dirty="0" smtClean="0"/>
          </a:p>
          <a:p>
            <a:r>
              <a:rPr lang="pl-PL" sz="1600" b="1" dirty="0" smtClean="0"/>
              <a:t>Wola Wąkopna</a:t>
            </a:r>
            <a:endParaRPr lang="pl-PL" sz="1600" dirty="0" smtClean="0"/>
          </a:p>
          <a:p>
            <a:r>
              <a:rPr lang="pl-PL" sz="1600" b="1" dirty="0" smtClean="0"/>
              <a:t>26-035 Raków</a:t>
            </a:r>
            <a:endParaRPr lang="pl-PL" sz="1600" dirty="0" smtClean="0"/>
          </a:p>
          <a:p>
            <a:r>
              <a:rPr lang="pl-PL" sz="1600" b="1" dirty="0" smtClean="0"/>
              <a:t>Gmina Raków</a:t>
            </a:r>
            <a:endParaRPr lang="pl-PL" sz="1600" dirty="0" smtClean="0"/>
          </a:p>
          <a:p>
            <a:r>
              <a:rPr lang="pl-PL" sz="1600" dirty="0" smtClean="0"/>
              <a:t> </a:t>
            </a:r>
          </a:p>
          <a:p>
            <a:r>
              <a:rPr lang="pl-PL" sz="1600" dirty="0" smtClean="0"/>
              <a:t> </a:t>
            </a:r>
          </a:p>
          <a:p>
            <a:pPr algn="just"/>
            <a:r>
              <a:rPr lang="pl-PL" sz="1600" dirty="0" smtClean="0"/>
              <a:t>	Działamy na terenie gm. Raków, woj. świętokrzyskie. Należymy do parafii Bardo. Nasza okolica i gospodarstwa położone są wzdłuż małej rzeczki, zabudowa wiejska. Gospodarstwa rolne, zajmujące się uprawą zbóż i hodowlą zwierząt, głównie bydła i trzody chlewnej. </a:t>
            </a:r>
          </a:p>
          <a:p>
            <a:pPr algn="just"/>
            <a:r>
              <a:rPr lang="pl-PL" sz="1600" dirty="0" smtClean="0"/>
              <a:t>Dawniej hodowane były konie, ponieważ służyły jako siła pociągowa w każdym gospodarstwie, bo wszystkie prace związane z prowadzeniem gospodarki rolnej wykonywano koniem, począwszy od orki, siania i zbierania plonów rolnych. Oprócz konia rolnikowi służyły takie narzędzia jak: sierp, kosa, motyka do kopania ziemniaków, cepy do młócenia zboża do mielenia ziarna na chleb. </a:t>
            </a:r>
          </a:p>
          <a:p>
            <a:pPr algn="just"/>
            <a:r>
              <a:rPr lang="pl-PL" sz="1600" dirty="0" smtClean="0"/>
              <a:t>Z biegiem upływu lat następowały zmiany na polskiej ziemi i w rolnictwie. W pole wyjechały maszyny, które ulepszyły pracę rolnikom. W naszej miejscowości można było chodzić do czteroklasowej szkoły, która mieściła się w prywatnym domu, a nauczycielką była pani Janina Osiecka. Zajmowała się całą oświatą.</a:t>
            </a:r>
          </a:p>
          <a:p>
            <a:pPr algn="just"/>
            <a:endParaRPr lang="pl-PL"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11" name="Obraz 10"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2" name="Obraz 11" descr="LOGO CKFiRL.png"/>
          <p:cNvPicPr>
            <a:picLocks noChangeAspect="1"/>
          </p:cNvPicPr>
          <p:nvPr/>
        </p:nvPicPr>
        <p:blipFill>
          <a:blip r:embed="rId5" cstate="print"/>
          <a:stretch>
            <a:fillRect/>
          </a:stretch>
        </p:blipFill>
        <p:spPr>
          <a:xfrm>
            <a:off x="1331720" y="116752"/>
            <a:ext cx="720000" cy="720000"/>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107504" y="1509002"/>
            <a:ext cx="2880000" cy="1919998"/>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3131840" y="1509002"/>
            <a:ext cx="2880000" cy="1919998"/>
          </a:xfrm>
          <a:prstGeom prst="rect">
            <a:avLst/>
          </a:prstGeom>
          <a:noFill/>
          <a:ln w="9525">
            <a:no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6156176" y="1509002"/>
            <a:ext cx="2880000" cy="1919998"/>
          </a:xfrm>
          <a:prstGeom prst="rect">
            <a:avLst/>
          </a:prstGeom>
          <a:noFill/>
          <a:ln w="9525">
            <a:noFill/>
            <a:miter lim="800000"/>
            <a:headEnd/>
            <a:tailEnd/>
          </a:ln>
        </p:spPr>
      </p:pic>
      <p:pic>
        <p:nvPicPr>
          <p:cNvPr id="1029" name="Picture 5"/>
          <p:cNvPicPr>
            <a:picLocks noChangeAspect="1" noChangeArrowheads="1"/>
          </p:cNvPicPr>
          <p:nvPr/>
        </p:nvPicPr>
        <p:blipFill>
          <a:blip r:embed="rId9" cstate="print"/>
          <a:srcRect/>
          <a:stretch>
            <a:fillRect/>
          </a:stretch>
        </p:blipFill>
        <p:spPr bwMode="auto">
          <a:xfrm>
            <a:off x="1547984" y="3597234"/>
            <a:ext cx="2880000" cy="1919998"/>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a:stretch>
            <a:fillRect/>
          </a:stretch>
        </p:blipFill>
        <p:spPr bwMode="auto">
          <a:xfrm>
            <a:off x="4644008" y="3597234"/>
            <a:ext cx="2880000" cy="1919998"/>
          </a:xfrm>
          <a:prstGeom prst="rect">
            <a:avLst/>
          </a:prstGeom>
          <a:noFill/>
          <a:ln w="9525">
            <a:noFill/>
            <a:miter lim="800000"/>
            <a:headEnd/>
            <a:tailEnd/>
          </a:ln>
        </p:spPr>
      </p:pic>
      <p:sp>
        <p:nvSpPr>
          <p:cNvPr id="13" name="pole tekstowe 12"/>
          <p:cNvSpPr txBox="1"/>
          <p:nvPr/>
        </p:nvSpPr>
        <p:spPr>
          <a:xfrm>
            <a:off x="2843808" y="5805264"/>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
        <p:nvSpPr>
          <p:cNvPr id="14" name="pole tekstowe 13"/>
          <p:cNvSpPr txBox="1"/>
          <p:nvPr/>
        </p:nvSpPr>
        <p:spPr>
          <a:xfrm>
            <a:off x="395536" y="1052736"/>
            <a:ext cx="8424936" cy="307777"/>
          </a:xfrm>
          <a:prstGeom prst="rect">
            <a:avLst/>
          </a:prstGeom>
          <a:noFill/>
        </p:spPr>
        <p:txBody>
          <a:bodyPr wrap="square" rtlCol="0">
            <a:spAutoFit/>
          </a:bodyPr>
          <a:lstStyle/>
          <a:p>
            <a:pPr algn="ctr"/>
            <a:r>
              <a:rPr lang="pl-PL" sz="1400" dirty="0" smtClean="0"/>
              <a:t>Dokumentacja fotograficzna ze spotkania podsumowującego gromadzenie materiałów</a:t>
            </a:r>
            <a:endParaRPr lang="pl-PL" sz="1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538783"/>
            <a:ext cx="8640960" cy="4770537"/>
          </a:xfrm>
          <a:prstGeom prst="rect">
            <a:avLst/>
          </a:prstGeom>
          <a:noFill/>
        </p:spPr>
        <p:txBody>
          <a:bodyPr wrap="square" rtlCol="0">
            <a:spAutoFit/>
          </a:bodyPr>
          <a:lstStyle/>
          <a:p>
            <a:pPr algn="just"/>
            <a:r>
              <a:rPr lang="pl-PL" sz="1600" dirty="0" smtClean="0"/>
              <a:t>	Dziś nasza okolica z każdym rokiem zmienia się na lepsze, mamy ładniejsze domy, remizę strażacką, drogę asfaltową przez wieś, odbiorniki telewizyjne, komputery a dzieci nasze dowożone są do nowej pięknej szkoły do Barda. W polu pracują ciągniki, kombajny i maszyny towarzyszące do zbiorów płodów rolnych (siana, zbóż i okopowych). W sołectwie działa OSP od niedawna KGW i Koło Różańcowe.</a:t>
            </a:r>
          </a:p>
          <a:p>
            <a:pPr algn="just"/>
            <a:r>
              <a:rPr lang="pl-PL" sz="1600" dirty="0" smtClean="0"/>
              <a:t>	Co do naszych tradycji i zwyczajów to należałoby wspomnieć o dożynkach parafialnych. Jak sięgam pamięcią. To tradycja wykonywania wieńców dożynkowych była i jest do dziś kultywowana. Już przed żniwami trzeba myśleć aby przygotować zboże, żeby nie przejrzało, później już tylko się zorganizować, zabrać do misternej pracy wicia wieńca dożynkowego, na wcześniej wykonanym tzw. obłoku. A w wyznaczoną niedzielę (września) gospodarze w pieszym korowodzie, z pieśnią na ustach, udają się do świątyni, aby uczestniczyć w dziękczynnym nabożeństwie, niosąc pięknie ozdobiony w kwiaty i wstążki okazały wieniec dożynkowy. Podczas tej uroczystości święta plonów, przyśpiewkami ludowymi mieszkańcy ośpiewują wieńce i chleb dożynkowy. Pod koniec nabożeństwa wszyscy zgromadzenie częstują się chlebem z nowego zboża. Poszczególne wioski należące do naszej parafii współzawodniczą z wykonanymi wińcami (który ładniejszy). Od roku 2011 te obrzędy dożynkowe zmieniły się na naszych oczach, ponieważ zrodził się pomysł wybierania gospodarzy dożynek, którzy mieli za zadanie, oprócz wieńca dożynkowego zadbać o poczęstunek po zakończeniu nabożeństwa. Na parafialne dożynki zaprasza się włodarzy gminy, wójtów gminy Raków i Łagów oraz sołtysów i radnych z parafii Bardo.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538783"/>
            <a:ext cx="8640960" cy="5016758"/>
          </a:xfrm>
          <a:prstGeom prst="rect">
            <a:avLst/>
          </a:prstGeom>
          <a:noFill/>
        </p:spPr>
        <p:txBody>
          <a:bodyPr wrap="square" rtlCol="0">
            <a:spAutoFit/>
          </a:bodyPr>
          <a:lstStyle/>
          <a:p>
            <a:pPr algn="just"/>
            <a:r>
              <a:rPr lang="pl-PL" sz="1600" dirty="0" smtClean="0"/>
              <a:t>	Gdy ksiądz proboszcz Jerzy Kubik ogłosił dożynki i że w tym roku gospodarzami będzie Wola Wąkopna wszyscy zaczęli planować ich przebieg. Pod przewodnictwem naszej pani sołtys został zaplanowany i wykonany postument wieńca dożynkowego. Nasz wieniec był w kształcie dwóch dużych serc, w podstawie nasza flaga biało-czerwona. W tym roku było ciężko o snopy zbóż ponieważ padał deszcz, ale wszyscy zabrali się do uplecenia wieńca. Gdy tak spotykaliśmy się popołudniami, czas upływał miło, gdyż uczyliśmy się wcześniej przygotowanych przyśpiewek ludowych i pieśni religijnych, które mieliśmy odśpiewać na dożynkach. Następnie zostali wybrani starostowie oraz co wszystkich zaskoczyło mężczyźni do niesienia wieńca. Cała wieś i zainteresowani przygotowali poczęstunek, czyli ciasta i inne słodkie łakocie. W tych przygotowaniach czas zleciał bardzo szybko do tej pięknej, słonecznej niedzieli. </a:t>
            </a:r>
          </a:p>
          <a:p>
            <a:pPr algn="just"/>
            <a:r>
              <a:rPr lang="pl-PL" sz="1600" dirty="0" smtClean="0"/>
              <a:t>Na placu przed kościołem ustawiliśmy nasz wieniec. Na czele stanęli starostowie z darami chlebem i winem. Po plony i dary ziemi wyszedł nasz ks. proboszcz. Gdy wieniec został poświęcony z pieśnią na ustach weszliśmy do kościoła. W kościele zostały odczytane przemowy, ośpiewany wieniec i wyrecytowane wiersze przez najmłodszych.</a:t>
            </a:r>
          </a:p>
          <a:p>
            <a:pPr algn="just"/>
            <a:r>
              <a:rPr lang="pl-PL" sz="1600" dirty="0" smtClean="0"/>
              <a:t>	Po pięknym kazaniu ludzie zostali poczęstowani chlebem z darów gospodarzy. Muszę wspomnieć o pięknym wykonaniu pieśni (pt. Błogosławiona dobroć człowieka). Zaśpiewała ją nasza jeszcze nieodkryta artystka. Po nabożeństwie wszyscy uczestniczący w nabożeństwie na czele z wójtami, sołtysami, radnymi i gospodarzem dożynek. Spotkali się na placu plebani, na którym był przygotowany poczęstunek, oraz kawa, herbata oraz napoje zimne. Wszyscy bawili się dobrze i miło na dożynkach w Bardzie.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052736"/>
            <a:ext cx="8640960" cy="5509200"/>
          </a:xfrm>
          <a:prstGeom prst="rect">
            <a:avLst/>
          </a:prstGeom>
          <a:noFill/>
        </p:spPr>
        <p:txBody>
          <a:bodyPr wrap="square" rtlCol="0">
            <a:spAutoFit/>
          </a:bodyPr>
          <a:lstStyle/>
          <a:p>
            <a:r>
              <a:rPr lang="pl-PL" sz="1600" dirty="0" smtClean="0"/>
              <a:t>Zwyczaje w Rakowie</a:t>
            </a:r>
          </a:p>
          <a:p>
            <a:r>
              <a:rPr lang="pl-PL" sz="1600" dirty="0" smtClean="0"/>
              <a:t> </a:t>
            </a:r>
          </a:p>
          <a:p>
            <a:r>
              <a:rPr lang="pl-PL" sz="1600" dirty="0" smtClean="0"/>
              <a:t> 1. W Wielki Piątek ludzie chodzą do źródełka, znajdującego się koło Pągowca, aby zaczerpnąć wodę przed wschodem słońca, w której obmywają twarz, aby nie pojawiały się na niej wypryski.</a:t>
            </a:r>
          </a:p>
          <a:p>
            <a:r>
              <a:rPr lang="pl-PL" sz="1600" dirty="0" smtClean="0"/>
              <a:t> 2. W Wielką Sobotę wieczorem przy kościele każdy z obecnych parafian na mszy nabiera święconej wody i bierze węgla.</a:t>
            </a:r>
          </a:p>
          <a:p>
            <a:r>
              <a:rPr lang="pl-PL" sz="1600" dirty="0" smtClean="0"/>
              <a:t> 3. W Niedzielę Wielkanocną o godzinie 06:00 odbywa się rezurekcja. W czasie procesji za murami kościoła strażacy strzelają z różnych ładunków, ku czci zmartwychwstałego Jezusa Chrystusa.</a:t>
            </a:r>
          </a:p>
          <a:p>
            <a:r>
              <a:rPr lang="pl-PL" sz="1600" dirty="0" smtClean="0"/>
              <a:t> 4. W Poniedziałek Wielkanocny cała rodzina zmierza do źródełka nad ,,Zielonym Stokiem’’, gdzie wspólnie polewają się wodą. </a:t>
            </a:r>
          </a:p>
          <a:p>
            <a:r>
              <a:rPr lang="pl-PL" sz="1600" dirty="0" smtClean="0"/>
              <a:t> 5. W Dębnie co roku odbywa się odpust ku czci św. Tekli połączony z pieczeniem ziemniaków.</a:t>
            </a:r>
          </a:p>
          <a:p>
            <a:r>
              <a:rPr lang="pl-PL" sz="1600" dirty="0" smtClean="0"/>
              <a:t> 6. W Boże Ciało odbywa się procesja po ulicach Rakowa do 4 ołtarzy.</a:t>
            </a:r>
          </a:p>
          <a:p>
            <a:r>
              <a:rPr lang="pl-PL" sz="1600" dirty="0" smtClean="0"/>
              <a:t> 7. W  noc z 24 na 25 grudnia odbywa się pasterka, na którą  przybywa dość liczna grupa parafian.</a:t>
            </a:r>
          </a:p>
          <a:p>
            <a:endParaRPr lang="pl-PL" sz="1600" dirty="0" smtClean="0"/>
          </a:p>
          <a:p>
            <a:pPr lvl="8" algn="r"/>
            <a:r>
              <a:rPr lang="pl-PL" sz="1100" dirty="0" smtClean="0"/>
              <a:t>Opracowały : Paulina Czech i Magdalena Chmiel kl. VI</a:t>
            </a:r>
          </a:p>
          <a:p>
            <a:pPr lvl="8" algn="r"/>
            <a:r>
              <a:rPr lang="pl-PL" sz="1100" dirty="0" smtClean="0"/>
              <a:t>Zespół Szkolno – Przedszkolny w Rakowie</a:t>
            </a:r>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p:txBody>
      </p:sp>
      <p:pic>
        <p:nvPicPr>
          <p:cNvPr id="10" name="Obraz 9" descr="DSC_0628.JPG"/>
          <p:cNvPicPr>
            <a:picLocks noChangeAspect="1"/>
          </p:cNvPicPr>
          <p:nvPr/>
        </p:nvPicPr>
        <p:blipFill>
          <a:blip r:embed="rId6" cstate="print"/>
          <a:stretch>
            <a:fillRect/>
          </a:stretch>
        </p:blipFill>
        <p:spPr>
          <a:xfrm>
            <a:off x="467544" y="4581128"/>
            <a:ext cx="2987824" cy="1986585"/>
          </a:xfrm>
          <a:prstGeom prst="rect">
            <a:avLst/>
          </a:prstGeom>
        </p:spPr>
      </p:pic>
      <p:pic>
        <p:nvPicPr>
          <p:cNvPr id="12" name="Obraz 11" descr="DSC_0664.JPG"/>
          <p:cNvPicPr>
            <a:picLocks noChangeAspect="1"/>
          </p:cNvPicPr>
          <p:nvPr/>
        </p:nvPicPr>
        <p:blipFill>
          <a:blip r:embed="rId7" cstate="print"/>
          <a:stretch>
            <a:fillRect/>
          </a:stretch>
        </p:blipFill>
        <p:spPr>
          <a:xfrm>
            <a:off x="3347864" y="4869160"/>
            <a:ext cx="2520636" cy="1675955"/>
          </a:xfrm>
          <a:prstGeom prst="rect">
            <a:avLst/>
          </a:prstGeom>
        </p:spPr>
      </p:pic>
      <p:pic>
        <p:nvPicPr>
          <p:cNvPr id="13" name="Obraz 12" descr="DSC_0717.JPG"/>
          <p:cNvPicPr>
            <a:picLocks noChangeAspect="1"/>
          </p:cNvPicPr>
          <p:nvPr/>
        </p:nvPicPr>
        <p:blipFill>
          <a:blip r:embed="rId8" cstate="print"/>
          <a:stretch>
            <a:fillRect/>
          </a:stretch>
        </p:blipFill>
        <p:spPr>
          <a:xfrm>
            <a:off x="5868144" y="4941168"/>
            <a:ext cx="2808312" cy="1584176"/>
          </a:xfrm>
          <a:prstGeom prst="rect">
            <a:avLst/>
          </a:prstGeom>
        </p:spPr>
      </p:pic>
      <p:sp>
        <p:nvSpPr>
          <p:cNvPr id="11" name="pole tekstowe 10"/>
          <p:cNvSpPr txBox="1"/>
          <p:nvPr/>
        </p:nvSpPr>
        <p:spPr>
          <a:xfrm>
            <a:off x="2843808" y="6597352"/>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96752"/>
            <a:ext cx="8640960" cy="5201424"/>
          </a:xfrm>
          <a:prstGeom prst="rect">
            <a:avLst/>
          </a:prstGeom>
          <a:noFill/>
        </p:spPr>
        <p:txBody>
          <a:bodyPr wrap="square" rtlCol="0">
            <a:spAutoFit/>
          </a:bodyPr>
          <a:lstStyle/>
          <a:p>
            <a:r>
              <a:rPr lang="pl-PL" sz="1600" dirty="0" smtClean="0"/>
              <a:t>Zwyczaje </a:t>
            </a:r>
            <a:r>
              <a:rPr lang="pl-PL" sz="1600" dirty="0" smtClean="0"/>
              <a:t>Wielkanocne</a:t>
            </a:r>
            <a:r>
              <a:rPr lang="pl-PL" sz="1600" dirty="0" smtClean="0"/>
              <a:t> </a:t>
            </a:r>
          </a:p>
          <a:p>
            <a:r>
              <a:rPr lang="pl-PL" sz="1400" dirty="0" smtClean="0"/>
              <a:t>W czasie Wielkiej Nocy młodzi mężczyźni zdejmowali ludziom bramy i chowali je lub przenosili do innego gospodarstwa. Inni bardziej ,,pracowitsi’’ rozmontowywali żelazne wozy konne tzw. żeleźniaki, wnosili po części na dachy i tam je składali. Rano właściciel szukając wozu konnego spostrzegał, że jego własność znajduje się na dachu.</a:t>
            </a:r>
          </a:p>
          <a:p>
            <a:pPr lvl="8"/>
            <a:endParaRPr lang="pl-PL" sz="1100" dirty="0" smtClean="0"/>
          </a:p>
          <a:p>
            <a:pPr lvl="8"/>
            <a:r>
              <a:rPr lang="pl-PL" sz="1100" dirty="0" smtClean="0"/>
              <a:t>Opracowały </a:t>
            </a:r>
            <a:r>
              <a:rPr lang="pl-PL" sz="1100" dirty="0" smtClean="0"/>
              <a:t>: Paulina Czech i Magdalena Chmiel kl. VI</a:t>
            </a:r>
          </a:p>
          <a:p>
            <a:pPr lvl="8"/>
            <a:r>
              <a:rPr lang="pl-PL" sz="1100" dirty="0" smtClean="0"/>
              <a:t>Zespół Szkolno – Przedszkolny w </a:t>
            </a:r>
            <a:r>
              <a:rPr lang="pl-PL" sz="1100" dirty="0" smtClean="0"/>
              <a:t>Rakowie</a:t>
            </a:r>
          </a:p>
          <a:p>
            <a:pPr lvl="8"/>
            <a:endParaRPr lang="pl-PL" sz="1100" dirty="0" smtClean="0"/>
          </a:p>
          <a:p>
            <a:pPr marL="0" lvl="8"/>
            <a:r>
              <a:rPr lang="pl-PL" sz="1400" dirty="0" smtClean="0"/>
              <a:t>W Rakowie kultywowany jest zwyczaj wielkopiątkowego obmywania twarzy w źródełku, uczestnictwa w wieczornej drodze krzyżowej ulicami Rakowa – wyjście z Kościoła </a:t>
            </a:r>
            <a:r>
              <a:rPr lang="pl-PL" sz="1400" dirty="0" err="1" smtClean="0"/>
              <a:t>pw</a:t>
            </a:r>
            <a:r>
              <a:rPr lang="pl-PL" sz="1400" dirty="0" smtClean="0"/>
              <a:t>. </a:t>
            </a:r>
            <a:r>
              <a:rPr lang="pl-PL" sz="1400" dirty="0" err="1" smtClean="0"/>
              <a:t>Św</a:t>
            </a:r>
            <a:r>
              <a:rPr lang="pl-PL" sz="1400" dirty="0" smtClean="0"/>
              <a:t> Anny i dotarcie do Sanktuarium Matki Bożej Cudownej Przemiany- połączone z niesieniem krzyża przez mieszkańców poszczególnych ulic. W Wielką Sobotę w godzinach dopołudniowych święcone są wielkanocne jajka i pokarmy, wieczorem odbywa się uroczysta liturgia połączona ze święceniem wody i ognia, a w  Wielkanoc obowiązkowo o godzinie 6.00 odbywają się Rezurekcje- A. Zwierzyńska.</a:t>
            </a:r>
            <a:endParaRPr lang="pl-PL" sz="14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a:p>
            <a:pPr lvl="8"/>
            <a:endParaRPr lang="pl-PL" sz="1600" dirty="0" smtClean="0"/>
          </a:p>
        </p:txBody>
      </p:sp>
      <p:pic>
        <p:nvPicPr>
          <p:cNvPr id="11" name="Obraz 10" descr="DSC01283.JPG"/>
          <p:cNvPicPr>
            <a:picLocks noChangeAspect="1"/>
          </p:cNvPicPr>
          <p:nvPr/>
        </p:nvPicPr>
        <p:blipFill>
          <a:blip r:embed="rId6" cstate="print"/>
          <a:stretch>
            <a:fillRect/>
          </a:stretch>
        </p:blipFill>
        <p:spPr>
          <a:xfrm>
            <a:off x="1007415" y="4581128"/>
            <a:ext cx="2735985" cy="1820812"/>
          </a:xfrm>
          <a:prstGeom prst="rect">
            <a:avLst/>
          </a:prstGeom>
        </p:spPr>
      </p:pic>
      <p:pic>
        <p:nvPicPr>
          <p:cNvPr id="12" name="Obraz 11" descr="DSC_0243.JPG"/>
          <p:cNvPicPr>
            <a:picLocks noChangeAspect="1"/>
          </p:cNvPicPr>
          <p:nvPr/>
        </p:nvPicPr>
        <p:blipFill>
          <a:blip r:embed="rId7" cstate="print"/>
          <a:stretch>
            <a:fillRect/>
          </a:stretch>
        </p:blipFill>
        <p:spPr>
          <a:xfrm>
            <a:off x="3491880" y="3933056"/>
            <a:ext cx="1705388" cy="2564904"/>
          </a:xfrm>
          <a:prstGeom prst="rect">
            <a:avLst/>
          </a:prstGeom>
        </p:spPr>
      </p:pic>
      <p:pic>
        <p:nvPicPr>
          <p:cNvPr id="13" name="Obraz 12" descr="DSC_0409.JPG"/>
          <p:cNvPicPr>
            <a:picLocks noChangeAspect="1"/>
          </p:cNvPicPr>
          <p:nvPr/>
        </p:nvPicPr>
        <p:blipFill>
          <a:blip r:embed="rId8" cstate="print"/>
          <a:stretch>
            <a:fillRect/>
          </a:stretch>
        </p:blipFill>
        <p:spPr>
          <a:xfrm>
            <a:off x="5004048" y="4221088"/>
            <a:ext cx="3275855" cy="2178095"/>
          </a:xfrm>
          <a:prstGeom prst="rect">
            <a:avLst/>
          </a:prstGeom>
        </p:spPr>
      </p:pic>
      <p:sp>
        <p:nvSpPr>
          <p:cNvPr id="10" name="pole tekstowe 9"/>
          <p:cNvSpPr txBox="1"/>
          <p:nvPr/>
        </p:nvSpPr>
        <p:spPr>
          <a:xfrm>
            <a:off x="2842194" y="6525344"/>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6" name="pole tekstowe 5"/>
          <p:cNvSpPr txBox="1"/>
          <p:nvPr/>
        </p:nvSpPr>
        <p:spPr>
          <a:xfrm>
            <a:off x="251520" y="1268760"/>
            <a:ext cx="8640960" cy="4247317"/>
          </a:xfrm>
          <a:prstGeom prst="rect">
            <a:avLst/>
          </a:prstGeom>
          <a:noFill/>
        </p:spPr>
        <p:txBody>
          <a:bodyPr wrap="square" rtlCol="0">
            <a:spAutoFit/>
          </a:bodyPr>
          <a:lstStyle/>
          <a:p>
            <a:pPr marL="342900" indent="-342900" algn="just">
              <a:lnSpc>
                <a:spcPct val="150000"/>
              </a:lnSpc>
              <a:buFontTx/>
              <a:buChar char="-"/>
            </a:pPr>
            <a:r>
              <a:rPr lang="pl-PL" b="1" dirty="0" smtClean="0"/>
              <a:t>związane z wykonywaną pracą:</a:t>
            </a:r>
          </a:p>
          <a:p>
            <a:pPr marL="342900" indent="-342900" algn="just">
              <a:lnSpc>
                <a:spcPct val="150000"/>
              </a:lnSpc>
            </a:pPr>
            <a:endParaRPr lang="pl-PL" dirty="0"/>
          </a:p>
          <a:p>
            <a:pPr algn="just">
              <a:lnSpc>
                <a:spcPct val="150000"/>
              </a:lnSpc>
            </a:pPr>
            <a:r>
              <a:rPr lang="pl-PL" dirty="0"/>
              <a:t>Nie zaczynało się żadnych prac w piątek</a:t>
            </a:r>
            <a:r>
              <a:rPr lang="pl-PL" dirty="0" smtClean="0"/>
              <a:t>. </a:t>
            </a:r>
            <a:r>
              <a:rPr lang="pl-PL" dirty="0"/>
              <a:t>Chleb czyniło się w dzieży. Mąka była na nieckach. Do </a:t>
            </a:r>
            <a:r>
              <a:rPr lang="pl-PL" dirty="0" err="1"/>
              <a:t>garniania</a:t>
            </a:r>
            <a:r>
              <a:rPr lang="pl-PL" dirty="0"/>
              <a:t> węgli z pieca służył </a:t>
            </a:r>
            <a:r>
              <a:rPr lang="pl-PL" dirty="0" err="1"/>
              <a:t>pociesek</a:t>
            </a:r>
            <a:r>
              <a:rPr lang="pl-PL" dirty="0"/>
              <a:t>, a do zamiecenia </a:t>
            </a:r>
            <a:r>
              <a:rPr lang="pl-PL" dirty="0" err="1"/>
              <a:t>pomietko</a:t>
            </a:r>
            <a:r>
              <a:rPr lang="pl-PL" dirty="0" smtClean="0"/>
              <a:t>. </a:t>
            </a:r>
            <a:r>
              <a:rPr lang="pl-PL" dirty="0"/>
              <a:t>Na koniec żniw był wianek, (kwiatki ze zbożem) i gospodarz musiał postawić wino albo wódkę</a:t>
            </a:r>
            <a:r>
              <a:rPr lang="pl-PL" dirty="0" smtClean="0"/>
              <a:t>.</a:t>
            </a:r>
          </a:p>
          <a:p>
            <a:pPr algn="just">
              <a:lnSpc>
                <a:spcPct val="150000"/>
              </a:lnSpc>
            </a:pPr>
            <a:r>
              <a:rPr lang="pl-PL" dirty="0" smtClean="0"/>
              <a:t>Wianek na zakończenie etapu prac budowlanych.</a:t>
            </a:r>
            <a:endParaRPr lang="pl-PL" dirty="0"/>
          </a:p>
          <a:p>
            <a:pPr algn="just">
              <a:lnSpc>
                <a:spcPct val="150000"/>
              </a:lnSpc>
            </a:pPr>
            <a:r>
              <a:rPr lang="pl-PL" dirty="0"/>
              <a:t>Po kopaniu wybierano dużego ziemniaka i wkładano kwiatki.</a:t>
            </a:r>
          </a:p>
          <a:p>
            <a:pPr>
              <a:lnSpc>
                <a:spcPct val="150000"/>
              </a:lnSpc>
            </a:pPr>
            <a:r>
              <a:rPr lang="pl-PL" dirty="0"/>
              <a:t>Święcono owies na Szczepana i najpierw garstkę święconego się rzucało a potem się </a:t>
            </a:r>
            <a:r>
              <a:rPr lang="pl-PL" dirty="0" smtClean="0"/>
              <a:t>siało.</a:t>
            </a:r>
          </a:p>
          <a:p>
            <a:pPr>
              <a:lnSpc>
                <a:spcPct val="150000"/>
              </a:lnSpc>
            </a:pPr>
            <a:r>
              <a:rPr lang="pl-PL" dirty="0"/>
              <a:t>Jak się ziemniaki sadziło to się przewracali w bruzdy, żeby ziemniaki wielkie urosły.</a:t>
            </a:r>
            <a:endParaRPr lang="pl-PL" b="1" dirty="0"/>
          </a:p>
          <a:p>
            <a:pPr marL="342900" indent="-342900" algn="just">
              <a:lnSpc>
                <a:spcPct val="150000"/>
              </a:lnSpc>
            </a:pPr>
            <a:r>
              <a:rPr lang="pl-PL" dirty="0" smtClean="0"/>
              <a:t>Zwyczaj pożyczania pieniędzy przez handlarzy przed pierwszym utargiem/klientem.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6" name="pole tekstowe 5"/>
          <p:cNvSpPr txBox="1"/>
          <p:nvPr/>
        </p:nvSpPr>
        <p:spPr>
          <a:xfrm>
            <a:off x="251520" y="1268760"/>
            <a:ext cx="8640960" cy="5078313"/>
          </a:xfrm>
          <a:prstGeom prst="rect">
            <a:avLst/>
          </a:prstGeom>
          <a:noFill/>
        </p:spPr>
        <p:txBody>
          <a:bodyPr wrap="square" rtlCol="0">
            <a:spAutoFit/>
          </a:bodyPr>
          <a:lstStyle/>
          <a:p>
            <a:pPr marL="342900" indent="-342900" algn="just">
              <a:lnSpc>
                <a:spcPct val="150000"/>
              </a:lnSpc>
              <a:buFontTx/>
              <a:buChar char="-"/>
            </a:pPr>
            <a:r>
              <a:rPr lang="pl-PL" b="1" dirty="0" smtClean="0"/>
              <a:t>związane z wykonywaną pracą:</a:t>
            </a:r>
          </a:p>
          <a:p>
            <a:pPr marL="342900" indent="-342900" algn="just">
              <a:lnSpc>
                <a:spcPct val="150000"/>
              </a:lnSpc>
            </a:pPr>
            <a:endParaRPr lang="pl-PL" dirty="0" smtClean="0"/>
          </a:p>
          <a:p>
            <a:pPr marL="342900" indent="-342900" algn="just">
              <a:lnSpc>
                <a:spcPct val="150000"/>
              </a:lnSpc>
            </a:pPr>
            <a:r>
              <a:rPr lang="pl-PL" dirty="0" smtClean="0"/>
              <a:t>Rzemiosło ziemi Rakowskiej</a:t>
            </a:r>
          </a:p>
          <a:p>
            <a:pPr algn="just">
              <a:lnSpc>
                <a:spcPct val="150000"/>
              </a:lnSpc>
            </a:pPr>
            <a:r>
              <a:rPr lang="pl-PL" dirty="0" smtClean="0"/>
              <a:t>   Historia i tradycja rzemiosła wywodzi się od czasów kiedy Raków zamieszkiwali Arianie. Do tego życzliwego innowiercom miasteczka, zaczęli ściągać tłumie rzemieślnicy, lekarze, aptekarze. Wtedy też w ówczesnym mieście kwitł przemysł sukienniczy, piwowarski, żelazny, rozwijało się rzeźnictwo, nożownictwo. Nie trwało to jednak zbyt długo, ponieważ w niedługim czasie wygnano Braci Polskich z ziemi Rakowskiej, dlatego też niektóre z dziedzin rzemieślniczych upadły i do dzisiejszego dnia nie są kultywowane. W późniejszych latach na terenie Rakowa rozwijał się cech szewski. szewcy trudnili się wykonywaniem i naprawianiem obuwia dla mieszkańców miejscowości. w Rakowie istnieli i tworzyli dwaj szewcy. </a:t>
            </a:r>
            <a:endParaRPr lang="pl-PL"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6" name="pole tekstowe 5"/>
          <p:cNvSpPr txBox="1"/>
          <p:nvPr/>
        </p:nvSpPr>
        <p:spPr>
          <a:xfrm>
            <a:off x="251520" y="1268760"/>
            <a:ext cx="8640960" cy="4662815"/>
          </a:xfrm>
          <a:prstGeom prst="rect">
            <a:avLst/>
          </a:prstGeom>
          <a:noFill/>
        </p:spPr>
        <p:txBody>
          <a:bodyPr wrap="square" rtlCol="0">
            <a:spAutoFit/>
          </a:bodyPr>
          <a:lstStyle/>
          <a:p>
            <a:pPr marL="342900" indent="-342900" algn="just">
              <a:lnSpc>
                <a:spcPct val="150000"/>
              </a:lnSpc>
              <a:buFontTx/>
              <a:buChar char="-"/>
            </a:pPr>
            <a:r>
              <a:rPr lang="pl-PL" b="1" dirty="0" smtClean="0"/>
              <a:t>związane z wykonywaną pracą:</a:t>
            </a:r>
          </a:p>
          <a:p>
            <a:pPr indent="-342900" algn="just"/>
            <a:r>
              <a:rPr lang="pl-PL" dirty="0" smtClean="0"/>
              <a:t>Atrybutami tradycyjnego szewca były:</a:t>
            </a:r>
          </a:p>
          <a:p>
            <a:pPr indent="-342900" algn="just">
              <a:buFontTx/>
              <a:buChar char="-"/>
            </a:pPr>
            <a:r>
              <a:rPr lang="pl-PL" dirty="0" err="1" smtClean="0"/>
              <a:t>szpilarek</a:t>
            </a:r>
            <a:r>
              <a:rPr lang="pl-PL" dirty="0" smtClean="0"/>
              <a:t>, nazywany także </a:t>
            </a:r>
            <a:r>
              <a:rPr lang="pl-PL" dirty="0" err="1" smtClean="0"/>
              <a:t>szpilulcem</a:t>
            </a:r>
            <a:r>
              <a:rPr lang="pl-PL" dirty="0" smtClean="0"/>
              <a:t> lub </a:t>
            </a:r>
            <a:r>
              <a:rPr lang="pl-PL" dirty="0" err="1" smtClean="0"/>
              <a:t>szpilardem</a:t>
            </a:r>
            <a:r>
              <a:rPr lang="pl-PL" dirty="0" smtClean="0"/>
              <a:t> (ostra szpila z rękojeścią),</a:t>
            </a:r>
          </a:p>
          <a:p>
            <a:pPr indent="-342900" algn="just">
              <a:buFontTx/>
              <a:buChar char="-"/>
            </a:pPr>
            <a:r>
              <a:rPr lang="pl-PL" dirty="0" smtClean="0"/>
              <a:t>szydło (ostra szpila z rękojeścią, przy ostrzu szpili otwór na nitkę),</a:t>
            </a:r>
          </a:p>
          <a:p>
            <a:pPr indent="-342900" algn="just">
              <a:buFontTx/>
              <a:buChar char="-"/>
            </a:pPr>
            <a:r>
              <a:rPr lang="pl-PL" dirty="0" smtClean="0"/>
              <a:t>szczecina,</a:t>
            </a:r>
          </a:p>
          <a:p>
            <a:pPr indent="-342900" algn="just">
              <a:buFontTx/>
              <a:buChar char="-"/>
            </a:pPr>
            <a:r>
              <a:rPr lang="pl-PL" dirty="0" smtClean="0"/>
              <a:t>dratwa, </a:t>
            </a:r>
          </a:p>
          <a:p>
            <a:pPr indent="-342900" algn="just">
              <a:buFontTx/>
              <a:buChar char="-"/>
            </a:pPr>
            <a:r>
              <a:rPr lang="pl-PL" dirty="0" smtClean="0"/>
              <a:t>cęgi,</a:t>
            </a:r>
          </a:p>
          <a:p>
            <a:pPr indent="-342900" algn="just">
              <a:buFontTx/>
              <a:buChar char="-"/>
            </a:pPr>
            <a:r>
              <a:rPr lang="pl-PL" dirty="0" smtClean="0"/>
              <a:t>kopyta,</a:t>
            </a:r>
          </a:p>
          <a:p>
            <a:pPr indent="-342900" algn="just">
              <a:buFontTx/>
              <a:buChar char="-"/>
            </a:pPr>
            <a:r>
              <a:rPr lang="pl-PL" dirty="0" smtClean="0"/>
              <a:t>młotek,</a:t>
            </a:r>
          </a:p>
          <a:p>
            <a:pPr algn="just"/>
            <a:r>
              <a:rPr lang="pl-PL" dirty="0" smtClean="0"/>
              <a:t>Cech kowala również był popularny na terenie Rakowa. Kowal trudnił się zazwyczaj podkuwaniem koni, tworzeniem gwoździ, podków, narzędzi. W kuźni można było odnaleźć takie wyposażenie i narzędzia jak:</a:t>
            </a:r>
          </a:p>
          <a:p>
            <a:pPr algn="just">
              <a:buFontTx/>
              <a:buChar char="-"/>
            </a:pPr>
            <a:r>
              <a:rPr lang="pl-PL" dirty="0" smtClean="0"/>
              <a:t>palenisko – umożliwia ogrzanie metalu do temperatury, która umożliwia łatwiejszą obróbkę,</a:t>
            </a:r>
          </a:p>
          <a:p>
            <a:pPr algn="just">
              <a:buFontTx/>
              <a:buChar char="-"/>
            </a:pPr>
            <a:r>
              <a:rPr lang="pl-PL" dirty="0" smtClean="0"/>
              <a:t> kowadło – zajmuje zwykle centralne miejsce kuźni. Jest to duży blok twardego metalu, specjalnie ukształtowany, na którym kładzie się metal poddawany obróbce,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6" name="pole tekstowe 5"/>
          <p:cNvSpPr txBox="1"/>
          <p:nvPr/>
        </p:nvSpPr>
        <p:spPr>
          <a:xfrm>
            <a:off x="251520" y="1268760"/>
            <a:ext cx="8640960" cy="3831818"/>
          </a:xfrm>
          <a:prstGeom prst="rect">
            <a:avLst/>
          </a:prstGeom>
          <a:noFill/>
        </p:spPr>
        <p:txBody>
          <a:bodyPr wrap="square" rtlCol="0">
            <a:spAutoFit/>
          </a:bodyPr>
          <a:lstStyle/>
          <a:p>
            <a:pPr marL="342900" indent="-342900" algn="just">
              <a:lnSpc>
                <a:spcPct val="150000"/>
              </a:lnSpc>
              <a:buFontTx/>
              <a:buChar char="-"/>
            </a:pPr>
            <a:r>
              <a:rPr lang="pl-PL" b="1" dirty="0" smtClean="0"/>
              <a:t>związane z wykonywaną pracą:</a:t>
            </a:r>
          </a:p>
          <a:p>
            <a:pPr algn="just">
              <a:buFontTx/>
              <a:buChar char="-"/>
            </a:pPr>
            <a:r>
              <a:rPr lang="pl-PL" dirty="0" smtClean="0"/>
              <a:t> młotek – zwykle jest ich kilka. Różnią się wielkością i ciężarem. Służą do nadawania kształtu metalowi,</a:t>
            </a:r>
          </a:p>
          <a:p>
            <a:pPr algn="just">
              <a:buFontTx/>
              <a:buChar char="-"/>
            </a:pPr>
            <a:r>
              <a:rPr lang="pl-PL" dirty="0" smtClean="0"/>
              <a:t> szczypce służą do chwytania rozgrzanego metalu, oraz przytrzymywania go na kowadle </a:t>
            </a:r>
            <a:br>
              <a:rPr lang="pl-PL" dirty="0" smtClean="0"/>
            </a:br>
            <a:r>
              <a:rPr lang="pl-PL" dirty="0" smtClean="0"/>
              <a:t>w czasie obróbki młotkiem,</a:t>
            </a:r>
          </a:p>
          <a:p>
            <a:pPr algn="just">
              <a:buFontTx/>
              <a:buChar char="-"/>
            </a:pPr>
            <a:r>
              <a:rPr lang="pl-PL" dirty="0" smtClean="0"/>
              <a:t> fartuch i rękawice – służą do ochrony ciała.</a:t>
            </a:r>
          </a:p>
          <a:p>
            <a:pPr algn="just"/>
            <a:endParaRPr lang="pl-PL" dirty="0" smtClean="0"/>
          </a:p>
          <a:p>
            <a:pPr algn="just"/>
            <a:r>
              <a:rPr lang="pl-PL" dirty="0" smtClean="0"/>
              <a:t>W Rakowie mieszkało i tworzyło 2 kowali.</a:t>
            </a:r>
          </a:p>
          <a:p>
            <a:pPr algn="just"/>
            <a:r>
              <a:rPr lang="pl-PL" dirty="0" smtClean="0"/>
              <a:t>Interesujący jest fakt, iż mieszkańcy Dębna trudnili się wykonywaniem przetaków.</a:t>
            </a:r>
          </a:p>
          <a:p>
            <a:pPr algn="just"/>
            <a:r>
              <a:rPr lang="pl-PL" dirty="0" smtClean="0"/>
              <a:t>W dzisiejszym Rakowie nie znajdziemy już osób trudniących się wykonywaniem </a:t>
            </a:r>
            <a:br>
              <a:rPr lang="pl-PL" dirty="0" smtClean="0"/>
            </a:br>
            <a:r>
              <a:rPr lang="pl-PL" dirty="0" smtClean="0"/>
              <a:t>w/</a:t>
            </a:r>
            <a:r>
              <a:rPr lang="pl-PL" dirty="0" err="1" smtClean="0"/>
              <a:t>w</a:t>
            </a:r>
            <a:r>
              <a:rPr lang="pl-PL" dirty="0" smtClean="0"/>
              <a:t> zawodów. Mieszkańcy trudnią się głównie handlem.</a:t>
            </a:r>
          </a:p>
          <a:p>
            <a:pPr algn="just"/>
            <a:endParaRPr lang="pl-PL" dirty="0" smtClean="0"/>
          </a:p>
          <a:p>
            <a:pPr algn="just"/>
            <a:r>
              <a:rPr lang="pl-PL" dirty="0" smtClean="0"/>
              <a:t>						Opracował: Marcin Barabasz</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3416320"/>
          </a:xfrm>
          <a:prstGeom prst="rect">
            <a:avLst/>
          </a:prstGeom>
          <a:noFill/>
        </p:spPr>
        <p:txBody>
          <a:bodyPr wrap="square" rtlCol="0">
            <a:spAutoFit/>
          </a:bodyPr>
          <a:lstStyle/>
          <a:p>
            <a:pPr marL="342900" indent="-342900" algn="just"/>
            <a:r>
              <a:rPr lang="pl-PL" b="1" dirty="0" smtClean="0"/>
              <a:t>III. Inne składniki folkloru</a:t>
            </a:r>
          </a:p>
          <a:p>
            <a:pPr marL="342900" indent="-342900" algn="just">
              <a:buAutoNum type="arabicPeriod"/>
            </a:pPr>
            <a:r>
              <a:rPr lang="pl-PL" b="1" dirty="0" smtClean="0"/>
              <a:t>Strój tradycyjny i ludowy</a:t>
            </a:r>
          </a:p>
          <a:p>
            <a:pPr marL="342900" indent="-342900" algn="just">
              <a:buFontTx/>
              <a:buChar char="-"/>
            </a:pPr>
            <a:r>
              <a:rPr lang="pl-PL" b="1" dirty="0" smtClean="0"/>
              <a:t>jaki jest na co dzień? jaki od święta? czy tylko obrzędowy?</a:t>
            </a:r>
          </a:p>
          <a:p>
            <a:pPr marL="342900" indent="-342900" algn="just"/>
            <a:endParaRPr lang="pl-PL" b="1" dirty="0"/>
          </a:p>
          <a:p>
            <a:pPr marL="342900" indent="-342900" algn="just"/>
            <a:r>
              <a:rPr lang="pl-PL" dirty="0" smtClean="0"/>
              <a:t>Członkinie Kół Gospodyń Wiejskich z terenu gminy Raków posiadają odświętne stroje         w których uczestniczą w wydarzeniach lokalnych, regionalnych i ogólnopolskich. Stroje nawiązują do charakteru niegdyś stosowanych i używanych – Koło Gospodyń Wiejskich w Szumsku. Z kolei Panie z Koła Gospodyń Wiejskich w Nowej Hucie wybrały strój nawiązujący do ludowego charakteru działań. Koło Gospodyń Wiejskich w Bardzie charakteryzuje się strojem nawiązującym do tradycji świętokrzyskich. Panie                       z pozostałych kół są na etapie opracowania własnej koncepcji stroju, wizualizacji nawiązującej do charakteru ludowego i tradycji kultywowanych na terenie gminy.</a:t>
            </a:r>
            <a:endParaRPr lang="pl-PL" b="1"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5355312"/>
          </a:xfrm>
          <a:prstGeom prst="rect">
            <a:avLst/>
          </a:prstGeom>
          <a:noFill/>
        </p:spPr>
        <p:txBody>
          <a:bodyPr wrap="square" rtlCol="0">
            <a:spAutoFit/>
          </a:bodyPr>
          <a:lstStyle/>
          <a:p>
            <a:pPr marL="342900" indent="-342900" algn="just"/>
            <a:r>
              <a:rPr lang="pl-PL" b="1" dirty="0" smtClean="0"/>
              <a:t>2. Sztuka ludowa i rękodzieło</a:t>
            </a:r>
          </a:p>
          <a:p>
            <a:pPr marL="342900" indent="-342900" algn="just">
              <a:buFontTx/>
              <a:buChar char="-"/>
            </a:pPr>
            <a:r>
              <a:rPr lang="pl-PL" b="1" dirty="0" smtClean="0"/>
              <a:t>malarstwo</a:t>
            </a:r>
          </a:p>
          <a:p>
            <a:pPr marL="342900" indent="-342900" algn="just">
              <a:buFontTx/>
              <a:buChar char="-"/>
            </a:pPr>
            <a:r>
              <a:rPr lang="pl-PL" b="1" dirty="0" smtClean="0"/>
              <a:t>rzeźba</a:t>
            </a:r>
          </a:p>
          <a:p>
            <a:pPr marL="342900" indent="-342900" algn="just">
              <a:buFontTx/>
              <a:buChar char="-"/>
            </a:pPr>
            <a:r>
              <a:rPr lang="pl-PL" b="1" dirty="0" smtClean="0"/>
              <a:t>garncarstwo</a:t>
            </a:r>
          </a:p>
          <a:p>
            <a:pPr marL="342900" indent="-342900" algn="just">
              <a:buFontTx/>
              <a:buChar char="-"/>
            </a:pPr>
            <a:r>
              <a:rPr lang="pl-PL" b="1" dirty="0" smtClean="0"/>
              <a:t>kowalstwo</a:t>
            </a:r>
          </a:p>
          <a:p>
            <a:pPr marL="342900" indent="-342900" algn="just">
              <a:buFontTx/>
              <a:buChar char="-"/>
            </a:pPr>
            <a:r>
              <a:rPr lang="pl-PL" b="1" dirty="0" smtClean="0"/>
              <a:t>plecionkarstwo</a:t>
            </a:r>
          </a:p>
          <a:p>
            <a:pPr marL="342900" indent="-342900" algn="just">
              <a:buFontTx/>
              <a:buChar char="-"/>
            </a:pPr>
            <a:r>
              <a:rPr lang="pl-PL" b="1" dirty="0" smtClean="0"/>
              <a:t>hafciarstwo</a:t>
            </a:r>
          </a:p>
          <a:p>
            <a:pPr marL="342900" indent="-342900" algn="just">
              <a:buFontTx/>
              <a:buChar char="-"/>
            </a:pPr>
            <a:r>
              <a:rPr lang="pl-PL" b="1" dirty="0" smtClean="0"/>
              <a:t>koronkarstwo</a:t>
            </a:r>
          </a:p>
          <a:p>
            <a:pPr marL="342900" indent="-342900" algn="just">
              <a:buFontTx/>
              <a:buChar char="-"/>
            </a:pPr>
            <a:r>
              <a:rPr lang="pl-PL" b="1" dirty="0" smtClean="0"/>
              <a:t>pisanki</a:t>
            </a:r>
          </a:p>
          <a:p>
            <a:pPr marL="342900" indent="-342900" algn="just">
              <a:buFontTx/>
              <a:buChar char="-"/>
            </a:pPr>
            <a:r>
              <a:rPr lang="pl-PL" b="1" dirty="0" smtClean="0"/>
              <a:t>sztuka cmentarna</a:t>
            </a:r>
          </a:p>
          <a:p>
            <a:pPr marL="342900" indent="-342900" algn="just"/>
            <a:endParaRPr lang="pl-PL" b="1" dirty="0"/>
          </a:p>
          <a:p>
            <a:pPr marL="342900" indent="-342900" algn="just"/>
            <a:r>
              <a:rPr lang="pl-PL" dirty="0" smtClean="0"/>
              <a:t>	Nieliczni przedstawiciele sztuki ludowej: malarz, rzeźbiarz, rękodzieło ludowe. </a:t>
            </a:r>
            <a:r>
              <a:rPr lang="pl-PL" smtClean="0"/>
              <a:t>Panie          z </a:t>
            </a:r>
            <a:r>
              <a:rPr lang="pl-PL" dirty="0" smtClean="0"/>
              <a:t>Koła Gospodyń Wiejskich w Szumsku wykonują ręcznie koronkowe serwetki oraz potrafią wykonywać obrusy zdobione techniką ręczną – z wykorzystaniem </a:t>
            </a:r>
            <a:r>
              <a:rPr lang="pl-PL" smtClean="0"/>
              <a:t>mulin                       i </a:t>
            </a:r>
            <a:r>
              <a:rPr lang="pl-PL" dirty="0" smtClean="0"/>
              <a:t>kordonków.</a:t>
            </a:r>
          </a:p>
          <a:p>
            <a:pPr marL="342900" indent="-342900" algn="just"/>
            <a:r>
              <a:rPr lang="pl-PL" b="1" dirty="0"/>
              <a:t>	</a:t>
            </a:r>
            <a:r>
              <a:rPr lang="pl-PL" dirty="0" smtClean="0"/>
              <a:t>Zachowała się tradycja zdobienia jajek w okresie świąt wielkanocnych w formie pisanek. Pisanki tworzone są za pomocą barwienia jajek gotowanych w kolorowych barwnikach, poprzez gotowanie w łuskach cebuli. Dodatkowo powlekane są woskiem lub rzeźbione wzorki za pomocą ostrego nożyka.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539552" y="1124744"/>
            <a:ext cx="7920880" cy="707886"/>
          </a:xfrm>
          <a:prstGeom prst="rect">
            <a:avLst/>
          </a:prstGeom>
          <a:noFill/>
        </p:spPr>
        <p:txBody>
          <a:bodyPr wrap="square" rtlCol="0">
            <a:spAutoFit/>
          </a:bodyPr>
          <a:lstStyle/>
          <a:p>
            <a:pPr algn="just"/>
            <a:r>
              <a:rPr lang="pl-PL" sz="2000" b="1" dirty="0" smtClean="0"/>
              <a:t>W rezultacie powstały następujące opracowania z udziałem dzieci, młodzieży, osób dorosłych z terenu gminy Raków wynikających z ankiet.</a:t>
            </a:r>
          </a:p>
        </p:txBody>
      </p:sp>
      <p:sp>
        <p:nvSpPr>
          <p:cNvPr id="8" name="pole tekstowe 7"/>
          <p:cNvSpPr txBox="1"/>
          <p:nvPr/>
        </p:nvSpPr>
        <p:spPr>
          <a:xfrm>
            <a:off x="251520" y="2060848"/>
            <a:ext cx="8640960" cy="4462760"/>
          </a:xfrm>
          <a:prstGeom prst="rect">
            <a:avLst/>
          </a:prstGeom>
          <a:noFill/>
        </p:spPr>
        <p:txBody>
          <a:bodyPr wrap="square" rtlCol="0">
            <a:spAutoFit/>
          </a:bodyPr>
          <a:lstStyle/>
          <a:p>
            <a:r>
              <a:rPr lang="pl-PL" b="1" dirty="0" smtClean="0"/>
              <a:t>I. Życie codzienne</a:t>
            </a:r>
          </a:p>
          <a:p>
            <a:pPr marL="342900" indent="-342900">
              <a:buAutoNum type="arabicPeriod"/>
            </a:pPr>
            <a:r>
              <a:rPr lang="pl-PL" b="1" dirty="0" smtClean="0"/>
              <a:t>Specyfika gospodarstw domowych:</a:t>
            </a:r>
          </a:p>
          <a:p>
            <a:pPr marL="342900" indent="-342900">
              <a:buFontTx/>
              <a:buChar char="-"/>
            </a:pPr>
            <a:r>
              <a:rPr lang="pl-PL" b="1" dirty="0" smtClean="0"/>
              <a:t>specyficzny układ zabudowań </a:t>
            </a:r>
            <a:r>
              <a:rPr lang="pl-PL" dirty="0" smtClean="0"/>
              <a:t>– dom, stodoła, obora- dot. gosp. rolnych;</a:t>
            </a:r>
          </a:p>
          <a:p>
            <a:pPr marL="342900" indent="-342900" algn="just">
              <a:buFontTx/>
              <a:buChar char="-"/>
            </a:pPr>
            <a:r>
              <a:rPr lang="pl-PL" b="1" dirty="0" smtClean="0"/>
              <a:t>specyficzna uprawa lub hodowla (albo gospodarstwa równorzędne – stawy hodowlane, pszczelarstwo, sadownictwo itp.) </a:t>
            </a:r>
            <a:r>
              <a:rPr lang="pl-PL" dirty="0" smtClean="0"/>
              <a:t>– uprawa zbóż, hodowla ryb;</a:t>
            </a:r>
          </a:p>
          <a:p>
            <a:pPr marL="342900" indent="-342900" algn="just">
              <a:buFontTx/>
              <a:buChar char="-"/>
            </a:pPr>
            <a:r>
              <a:rPr lang="pl-PL" b="1" dirty="0" smtClean="0"/>
              <a:t>agroturystyka (profil, produkt turystyczny) </a:t>
            </a:r>
            <a:r>
              <a:rPr lang="pl-PL" sz="1600" dirty="0" smtClean="0"/>
              <a:t>wynajem pokoi, gospodarstwa agroturystyczne i ekologiczne, promocja produktu tradycyjnego.</a:t>
            </a:r>
          </a:p>
          <a:p>
            <a:pPr marL="342900" indent="-342900" algn="just">
              <a:buFontTx/>
              <a:buChar char="-"/>
            </a:pPr>
            <a:r>
              <a:rPr lang="pl-PL" sz="1600" dirty="0" smtClean="0"/>
              <a:t> „</a:t>
            </a:r>
            <a:r>
              <a:rPr lang="pl-PL" sz="1600" dirty="0" err="1" smtClean="0"/>
              <a:t>Dzionie</a:t>
            </a:r>
            <a:r>
              <a:rPr lang="pl-PL" sz="1600" dirty="0" smtClean="0"/>
              <a:t> </a:t>
            </a:r>
            <a:r>
              <a:rPr lang="pl-PL" sz="1600" dirty="0" err="1" smtClean="0"/>
              <a:t>rakowskie</a:t>
            </a:r>
            <a:r>
              <a:rPr lang="pl-PL" sz="1600" dirty="0" smtClean="0"/>
              <a:t>” w szczególności   dostępne jest w </a:t>
            </a:r>
            <a:r>
              <a:rPr lang="pl-PL" sz="1600" b="1" dirty="0" smtClean="0"/>
              <a:t>gospodarstwie agroturystycznym Pani Teresy Piotrowicz z Pągowca</a:t>
            </a:r>
            <a:r>
              <a:rPr lang="pl-PL" sz="1600" dirty="0" smtClean="0"/>
              <a:t>. Produkt ten został wypromowany przez wspomniane gospodarstwo w ramach konkursu kulinarnego „Nasze kulinarne dziedzictwo” we współpracy ze Świętokrzyskim Ośrodkiem Doradztwa Rolniczego  w Modliszewicach, Towarzystwem Przyjaciół Ziemi Rakowskiej oraz Stowarzyszeniem Agroturystycznym „Dolina Czarnej” oraz mieszkańcami Rakowa. Promocja produktu odbywała się również podczas Targów Poznańskich na forum ogólnopolskim. Aktualnie rokrocznie zarówno mieszkańcy jak i turyści odwiedzający gminę Raków a także uczestnicy uroczystości religijno-obyczajowej pn. „W dzień Św. Tekli ziemniaki </a:t>
            </a:r>
            <a:r>
              <a:rPr lang="pl-PL" sz="1600" dirty="0" err="1" smtClean="0"/>
              <a:t>będziem</a:t>
            </a:r>
            <a:r>
              <a:rPr lang="pl-PL" sz="1600" dirty="0" smtClean="0"/>
              <a:t> piekli” mają możliwość skosztowania produktu. Turyści przebywający w gospodarstwie Pani Teresy mają możliwość skosztowania produktu podczas pobytu- A. Zwierzyńska</a:t>
            </a:r>
            <a:endParaRPr lang="pl-PL" sz="1600" dirty="0">
              <a:solidFill>
                <a:srgbClr val="FF0000"/>
              </a:solidFill>
            </a:endParaRPr>
          </a:p>
        </p:txBody>
      </p:sp>
      <p:pic>
        <p:nvPicPr>
          <p:cNvPr id="9" name="Obraz 8"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10" name="Obraz 9"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1" name="Obraz 10" descr="LOGO CKFiRL.png"/>
          <p:cNvPicPr>
            <a:picLocks noChangeAspect="1"/>
          </p:cNvPicPr>
          <p:nvPr/>
        </p:nvPicPr>
        <p:blipFill>
          <a:blip r:embed="rId5" cstate="print"/>
          <a:stretch>
            <a:fillRect/>
          </a:stretch>
        </p:blipFill>
        <p:spPr>
          <a:xfrm>
            <a:off x="1331720" y="116752"/>
            <a:ext cx="720000" cy="720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24744"/>
            <a:ext cx="8640960" cy="5632311"/>
          </a:xfrm>
          <a:prstGeom prst="rect">
            <a:avLst/>
          </a:prstGeom>
          <a:noFill/>
        </p:spPr>
        <p:txBody>
          <a:bodyPr wrap="square" rtlCol="0">
            <a:spAutoFit/>
          </a:bodyPr>
          <a:lstStyle/>
          <a:p>
            <a:pPr marL="342900" indent="-342900" algn="just"/>
            <a:r>
              <a:rPr lang="pl-PL" b="1" dirty="0" smtClean="0"/>
              <a:t>2. Sztuka ludowa i rękodzieło</a:t>
            </a:r>
          </a:p>
          <a:p>
            <a:pPr marL="342900" indent="-342900" algn="just"/>
            <a:endParaRPr lang="pl-PL" b="1" dirty="0" smtClean="0"/>
          </a:p>
          <a:p>
            <a:pPr marL="342900" indent="-342900" algn="just">
              <a:buFontTx/>
              <a:buChar char="-"/>
            </a:pPr>
            <a:r>
              <a:rPr lang="pl-PL" b="1" dirty="0" smtClean="0"/>
              <a:t>rzeźba</a:t>
            </a:r>
          </a:p>
          <a:p>
            <a:pPr marL="342900" indent="-342900" algn="just"/>
            <a:endParaRPr lang="pl-PL" b="1" dirty="0"/>
          </a:p>
          <a:p>
            <a:pPr marL="342900" indent="-342900" algn="just"/>
            <a:r>
              <a:rPr lang="pl-PL" dirty="0" smtClean="0"/>
              <a:t>	Rzeźba na terenie gminy Raków</a:t>
            </a:r>
          </a:p>
          <a:p>
            <a:pPr algn="just"/>
            <a:r>
              <a:rPr lang="pl-PL" dirty="0" smtClean="0"/>
              <a:t>Sztuka rzeźbienia w drewnie nie ma głębokich korzeni w historii i tradycji ziemi rakowskiej. Sztuka rzeźbiarstwa w drewnie pojawiła się na terenie gminy zaledwie kilkanaście lat temu. Wszystko to za sprawą Państwa Krystyny i Zbigniewa Jóźwików, którzy zauroczeni malowniczym położeniem gminy Raków, na swój dom zwany „</a:t>
            </a:r>
            <a:r>
              <a:rPr lang="pl-PL" dirty="0" err="1" smtClean="0"/>
              <a:t>Jóźwikówka</a:t>
            </a:r>
            <a:r>
              <a:rPr lang="pl-PL" dirty="0" smtClean="0"/>
              <a:t>” upodobali sobie miejscowość Drogowle. W tej właśnie wsi osiedlili się i otworzyli warsztat artysty-rzeźbiarza. Od tej pory mają również swój przydomek wywodzący się od „dłubania </a:t>
            </a:r>
            <a:br>
              <a:rPr lang="pl-PL" dirty="0" smtClean="0"/>
            </a:br>
            <a:r>
              <a:rPr lang="pl-PL" dirty="0" smtClean="0"/>
              <a:t>w drewnie” – Korniki. Głównym artystą wykonującym prace rzeźbiarskie jest Pan Zbigniew. To spod jego rąk wychodzą pieski, koziołki, długonose bociany, grajkowie, chochoły, kolorowe panny i cudne anielice, które wykonane są z resztek drewnianych desek, gałązek, korzeni, wikliny i huby. Prace artysty znane są w Polsce, ale również i w Europie. Państwo Jóźwik chętnie biorą udział w różnorodnych targach turystycznych i rękodzieła artystycznego, na których można podziwiać niespotykane i oryginalne prace artysty. Państwo Krystyna i Zbigniew Jóźwik chętnie przyjmują u siebie różnorodne grupy na warsztatach artystycznych. Podczas warsztatów dzielą się z uczestnikami swoją wiedzą, uczą umiejętności rzeźbiarskich i zarażają pozytywną pasją do tworzenia z drewna.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24744"/>
            <a:ext cx="8640960" cy="3631763"/>
          </a:xfrm>
          <a:prstGeom prst="rect">
            <a:avLst/>
          </a:prstGeom>
          <a:noFill/>
        </p:spPr>
        <p:txBody>
          <a:bodyPr wrap="square" rtlCol="0">
            <a:spAutoFit/>
          </a:bodyPr>
          <a:lstStyle/>
          <a:p>
            <a:pPr marL="342900" indent="-342900" algn="just"/>
            <a:r>
              <a:rPr lang="pl-PL" b="1" dirty="0" smtClean="0"/>
              <a:t>2. Sztuka ludowa i rękodzieło</a:t>
            </a:r>
          </a:p>
          <a:p>
            <a:pPr marL="342900" indent="-342900" algn="just"/>
            <a:endParaRPr lang="pl-PL" b="1" dirty="0" smtClean="0"/>
          </a:p>
          <a:p>
            <a:pPr marL="342900" indent="-342900" algn="just">
              <a:buFontTx/>
              <a:buChar char="-"/>
            </a:pPr>
            <a:r>
              <a:rPr lang="pl-PL" sz="1600" b="1" dirty="0" smtClean="0"/>
              <a:t>rzeźba</a:t>
            </a:r>
            <a:endParaRPr lang="pl-PL" sz="1600" b="1" dirty="0"/>
          </a:p>
          <a:p>
            <a:pPr algn="just"/>
            <a:r>
              <a:rPr lang="pl-PL" sz="1600" dirty="0" smtClean="0"/>
              <a:t>   Innym artystą ziemi rakowskiej jest Pan Andrzej </a:t>
            </a:r>
            <a:r>
              <a:rPr lang="pl-PL" sz="1600" dirty="0" err="1" smtClean="0"/>
              <a:t>Haba</a:t>
            </a:r>
            <a:r>
              <a:rPr lang="pl-PL" sz="1600" dirty="0" smtClean="0"/>
              <a:t> – jak sam twierdzi „lubi dotykać drewna, lub jego zapach i barwę...”. Pan Andrzej mieszka na co dzień w Nowej Hucie, jest to rzeźbiarz samouk. Postać artysty jest niezwykła. W swojej pracowni tworzy niezwykłe rzeźby inspirowane głównie motywami religijnymi, są to rzeźby Chrystusa Frasobliwego. Jak sam twierdzi na jednej z jego prac, a dokładnie twarzy Chrystusa, pojawiło się ciemne przebarwienie, jakby krwawa łza, ale to nie była ingerencja artysty. Pan Andrzej rzeźbi również różne postacie świętych, kapliczki, stacje drogi krzyżowej, płaskorzeźby, popiersia znanych osobistości. Artysta tworzy również i inne rzeźby i płaskorzeźby inspirowane motywami roślinnymi. Artystę można spotkać podczas różnorodnych imprez lokalnych i regionalnych. Pan Andrzej chętnie współpracuje z dziećmi i młodzieżą – prowadzi dla nich warsztat rzeźby.</a:t>
            </a:r>
          </a:p>
          <a:p>
            <a:pPr algn="just"/>
            <a:r>
              <a:rPr lang="pl-PL" dirty="0" smtClean="0"/>
              <a:t>						</a:t>
            </a:r>
            <a:r>
              <a:rPr lang="pl-PL" sz="1100" dirty="0" smtClean="0"/>
              <a:t>Opracował: Marcin Barabasz</a:t>
            </a:r>
          </a:p>
        </p:txBody>
      </p:sp>
      <p:pic>
        <p:nvPicPr>
          <p:cNvPr id="1026" name="Picture 2" descr="\\Darko-pc\users\DARKO\Documents\Darko\Białe Ługi\Małe granty - Białe Ługi 2010 - przewodnik\Opracowanie i przygotowanie\PRZEWODNIK - materiały\Produkty lokalne\Rękodzieło\Andrzej Haba\zdjęcia\Nowy folder (2)\DSC_0074.JPG"/>
          <p:cNvPicPr>
            <a:picLocks noChangeAspect="1" noChangeArrowheads="1"/>
          </p:cNvPicPr>
          <p:nvPr/>
        </p:nvPicPr>
        <p:blipFill>
          <a:blip r:embed="rId6" cstate="print"/>
          <a:srcRect/>
          <a:stretch>
            <a:fillRect/>
          </a:stretch>
        </p:blipFill>
        <p:spPr bwMode="auto">
          <a:xfrm>
            <a:off x="1708624" y="4293096"/>
            <a:ext cx="3583456" cy="2376264"/>
          </a:xfrm>
          <a:prstGeom prst="rect">
            <a:avLst/>
          </a:prstGeom>
          <a:noFill/>
        </p:spPr>
      </p:pic>
      <p:pic>
        <p:nvPicPr>
          <p:cNvPr id="12" name="Obraz 11" descr="102_2996.JPG"/>
          <p:cNvPicPr>
            <a:picLocks noChangeAspect="1"/>
          </p:cNvPicPr>
          <p:nvPr/>
        </p:nvPicPr>
        <p:blipFill>
          <a:blip r:embed="rId7" cstate="print"/>
          <a:stretch>
            <a:fillRect/>
          </a:stretch>
        </p:blipFill>
        <p:spPr>
          <a:xfrm>
            <a:off x="5485217" y="5013176"/>
            <a:ext cx="2980786" cy="1544326"/>
          </a:xfrm>
          <a:prstGeom prst="rect">
            <a:avLst/>
          </a:prstGeom>
        </p:spPr>
      </p:pic>
      <p:sp>
        <p:nvSpPr>
          <p:cNvPr id="14" name="pole tekstowe 13"/>
          <p:cNvSpPr txBox="1"/>
          <p:nvPr/>
        </p:nvSpPr>
        <p:spPr>
          <a:xfrm>
            <a:off x="3203848" y="4365104"/>
            <a:ext cx="2071401" cy="261610"/>
          </a:xfrm>
          <a:prstGeom prst="rect">
            <a:avLst/>
          </a:prstGeom>
          <a:noFill/>
        </p:spPr>
        <p:txBody>
          <a:bodyPr wrap="square" rtlCol="0">
            <a:spAutoFit/>
          </a:bodyPr>
          <a:lstStyle/>
          <a:p>
            <a:r>
              <a:rPr lang="pl-PL" sz="1100" dirty="0" smtClean="0"/>
              <a:t>Fotografia z archiwum P. A. Haby</a:t>
            </a:r>
            <a:endParaRPr lang="pl-PL" sz="1100" dirty="0"/>
          </a:p>
        </p:txBody>
      </p:sp>
      <p:sp>
        <p:nvSpPr>
          <p:cNvPr id="15" name="pole tekstowe 14"/>
          <p:cNvSpPr txBox="1"/>
          <p:nvPr/>
        </p:nvSpPr>
        <p:spPr>
          <a:xfrm>
            <a:off x="5580112" y="5013176"/>
            <a:ext cx="2898550" cy="261610"/>
          </a:xfrm>
          <a:prstGeom prst="rect">
            <a:avLst/>
          </a:prstGeom>
          <a:noFill/>
        </p:spPr>
        <p:txBody>
          <a:bodyPr wrap="none" rtlCol="0">
            <a:spAutoFit/>
          </a:bodyPr>
          <a:lstStyle/>
          <a:p>
            <a:r>
              <a:rPr lang="pl-PL" sz="1100" dirty="0" smtClean="0"/>
              <a:t>Fotografia z archiwum P. B.W </a:t>
            </a:r>
            <a:r>
              <a:rPr lang="pl-PL" sz="1100" dirty="0" err="1" smtClean="0"/>
              <a:t>alkowicz</a:t>
            </a:r>
            <a:r>
              <a:rPr lang="pl-PL" sz="1100" dirty="0" smtClean="0"/>
              <a:t>- Kudłacz</a:t>
            </a:r>
            <a:endParaRPr lang="pl-PL" sz="11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980728"/>
            <a:ext cx="8640960" cy="5632311"/>
          </a:xfrm>
          <a:prstGeom prst="rect">
            <a:avLst/>
          </a:prstGeom>
          <a:noFill/>
        </p:spPr>
        <p:txBody>
          <a:bodyPr wrap="square" rtlCol="0">
            <a:spAutoFit/>
          </a:bodyPr>
          <a:lstStyle/>
          <a:p>
            <a:pPr marL="342900" indent="-342900" algn="just"/>
            <a:r>
              <a:rPr lang="pl-PL" b="1" dirty="0" smtClean="0"/>
              <a:t>2. Sztuka ludowa i rękodzieło</a:t>
            </a:r>
          </a:p>
          <a:p>
            <a:pPr marL="342900" indent="-342900" algn="just"/>
            <a:endParaRPr lang="pl-PL" dirty="0" smtClean="0"/>
          </a:p>
          <a:p>
            <a:pPr algn="just"/>
            <a:r>
              <a:rPr lang="pl-PL" dirty="0" smtClean="0"/>
              <a:t>   W Rakowie nie ma bogatych tradycji związanych z wyszywaniem czy haftowaniem na szerszą skalę, jednak współczesne kobiety, na użytek własny i w czasie wolnym, zajmują się drobnymi robótkami ręcznymi. Wykonują sweterki, szaliki, rękawiczki, a nawet bamboszki wełniane do chodzenia po domu.</a:t>
            </a:r>
          </a:p>
          <a:p>
            <a:pPr algn="just"/>
            <a:r>
              <a:rPr lang="pl-PL" dirty="0" smtClean="0"/>
              <a:t>   W moim domu zachowały się pamiątki po babci Krystynie Komorowskiej-Walkowicz, która szydełkowała i haftowała, oraz po prababci Komorowskiej Leokadii, która szydła oraz haftowała. Prababcia szycia uczyła się od Żydówki, która pomimo wynagrodzenia jakie za to otrzymywała, nie była skora uczyć, a raczej nakazywała doglądać swoje dzieci. Prababcia jednak opanowała tę umiejętność i na maszynie marki Singer szyła piękne suknie swoim córkom. Nawet wnuki dostawały od babci kolorowe serdaczki a moja mama dopominała się o coraz to nowsze ubranka dla swojej lalki i misia.</a:t>
            </a:r>
          </a:p>
          <a:p>
            <a:pPr algn="just"/>
            <a:r>
              <a:rPr lang="pl-PL" dirty="0" smtClean="0"/>
              <a:t>Na pościeli prababcia wyszywała piękne kwiaty znacząc swoje prace inicjałami L.K. Pościel ta była prezentowana, wraz z innymi eksponatami, na jednym z festynów pn. „Muzyczne perły dawnego Rakowa” oraz wystawiana w Regionalnej Izbie Pamięci – obecnie już nieistniejącej. Prababcia haftowała również poduszki oraz tzw. makatki. Makatki, wykonane z bawełnianej tkaniny, ukrochmalone i wyprasowane, zawieszane były najczęściej przy toaletkach lub w rogu izby. Niektóre z nich prezentuję na zdjęciach poniżej.</a:t>
            </a:r>
          </a:p>
          <a:p>
            <a:pPr algn="just"/>
            <a:r>
              <a:rPr lang="pl-PL" dirty="0" smtClean="0">
                <a:solidFill>
                  <a:srgbClr val="00B050"/>
                </a:solidFill>
              </a:rPr>
              <a:t>Zdjęcia dostarczono w wersji papierowej.		</a:t>
            </a:r>
            <a:r>
              <a:rPr lang="pl-PL" dirty="0" smtClean="0"/>
              <a:t>Marlena Kudłacz, klasa VI</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124744"/>
            <a:ext cx="8640960" cy="3139321"/>
          </a:xfrm>
          <a:prstGeom prst="rect">
            <a:avLst/>
          </a:prstGeom>
          <a:noFill/>
        </p:spPr>
        <p:txBody>
          <a:bodyPr wrap="square" rtlCol="0">
            <a:spAutoFit/>
          </a:bodyPr>
          <a:lstStyle/>
          <a:p>
            <a:pPr marL="342900" indent="-342900" algn="just"/>
            <a:r>
              <a:rPr lang="pl-PL" b="1" dirty="0" smtClean="0"/>
              <a:t>3. Śpiew</a:t>
            </a:r>
            <a:endParaRPr lang="pl-PL" dirty="0"/>
          </a:p>
          <a:p>
            <a:pPr marL="342900" indent="-342900" algn="just"/>
            <a:r>
              <a:rPr lang="pl-PL" dirty="0" smtClean="0"/>
              <a:t>W gminie Raków funkcjonuje chór męski „Chorał” jako parafialny chór składający się aktualnie z 14 mężczyzn pod dyrygenturą Pana Adama Barabasza. Uświetnia swoim śpiewem uroczystości religijne, które odbywają się w Sanktuarium Matki Bożej Cudownej Przemiany w Rakowie oraz uczestniczy we mszy św. podczas uroczystości religijno-obyczajowej pn. „W dzień Św. Tekli ziemniaki będziem piekli” w ostatnią niedzielę września w Dębnie. </a:t>
            </a:r>
          </a:p>
          <a:p>
            <a:pPr marL="342900" indent="-342900" algn="just"/>
            <a:r>
              <a:rPr lang="pl-PL" dirty="0" smtClean="0"/>
              <a:t>Ponadto działa dziecięcy zespół muzyczny pn. „</a:t>
            </a:r>
            <a:r>
              <a:rPr lang="pl-PL" dirty="0" err="1" smtClean="0"/>
              <a:t>Wiolinki</a:t>
            </a:r>
            <a:r>
              <a:rPr lang="pl-PL" dirty="0" smtClean="0"/>
              <a:t>”, któremu przewodniczy Pani Magdalena Wojsa- obecna organistka.</a:t>
            </a:r>
          </a:p>
          <a:p>
            <a:pPr marL="342900" indent="-342900" algn="just"/>
            <a:r>
              <a:rPr lang="pl-PL" dirty="0" smtClean="0"/>
              <a:t>Pojawiają się talenty muzyczne indywidualne. Jest to szczególnie widoczne u dzieci ze szkół podstawowych.</a:t>
            </a:r>
          </a:p>
        </p:txBody>
      </p:sp>
      <p:pic>
        <p:nvPicPr>
          <p:cNvPr id="5122" name="Picture 2"/>
          <p:cNvPicPr>
            <a:picLocks noChangeAspect="1" noChangeArrowheads="1"/>
          </p:cNvPicPr>
          <p:nvPr/>
        </p:nvPicPr>
        <p:blipFill>
          <a:blip r:embed="rId6" cstate="print"/>
          <a:srcRect/>
          <a:stretch>
            <a:fillRect/>
          </a:stretch>
        </p:blipFill>
        <p:spPr bwMode="auto">
          <a:xfrm>
            <a:off x="2771800" y="4005064"/>
            <a:ext cx="3600000" cy="2393389"/>
          </a:xfrm>
          <a:prstGeom prst="rect">
            <a:avLst/>
          </a:prstGeom>
          <a:noFill/>
          <a:ln w="9525">
            <a:noFill/>
            <a:miter lim="800000"/>
            <a:headEnd/>
            <a:tailEnd/>
          </a:ln>
        </p:spPr>
      </p:pic>
      <p:sp>
        <p:nvSpPr>
          <p:cNvPr id="11" name="pole tekstowe 10"/>
          <p:cNvSpPr txBox="1"/>
          <p:nvPr/>
        </p:nvSpPr>
        <p:spPr>
          <a:xfrm>
            <a:off x="2842194" y="6525344"/>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4801314"/>
          </a:xfrm>
          <a:prstGeom prst="rect">
            <a:avLst/>
          </a:prstGeom>
          <a:noFill/>
        </p:spPr>
        <p:txBody>
          <a:bodyPr wrap="square" rtlCol="0">
            <a:spAutoFit/>
          </a:bodyPr>
          <a:lstStyle/>
          <a:p>
            <a:pPr marL="342900" indent="-342900" algn="just"/>
            <a:r>
              <a:rPr lang="pl-PL" b="1" dirty="0" smtClean="0"/>
              <a:t>IV. Stowarzyszenia i organizacje</a:t>
            </a:r>
          </a:p>
          <a:p>
            <a:pPr marL="342900" indent="-342900" algn="just">
              <a:buAutoNum type="arabicPeriod"/>
            </a:pPr>
            <a:r>
              <a:rPr lang="pl-PL" b="1" dirty="0" smtClean="0"/>
              <a:t>Koło Gospodyń Wiejskich</a:t>
            </a:r>
          </a:p>
          <a:p>
            <a:pPr marL="342900" indent="-342900" algn="just"/>
            <a:endParaRPr lang="pl-PL" b="1" dirty="0"/>
          </a:p>
          <a:p>
            <a:pPr marL="342900" indent="-342900" algn="just"/>
            <a:r>
              <a:rPr lang="pl-PL" dirty="0" smtClean="0"/>
              <a:t>Na dzień sporządzenia informacji tj. 6 grudnia 2011 r. w wykazie prowadzonym przez Centrum Kultury Fizycznej i Rozwoju Lokalnego w Rakowie funkcjonują następujące:</a:t>
            </a:r>
          </a:p>
          <a:p>
            <a:pPr marL="342900" indent="-342900" algn="just">
              <a:buFontTx/>
              <a:buChar char="-"/>
            </a:pPr>
            <a:r>
              <a:rPr lang="pl-PL" dirty="0" smtClean="0"/>
              <a:t>Koło Gospodyń Wiejskich w Szumsku na czele z przewodniczącą Panią Jadwigą </a:t>
            </a:r>
            <a:r>
              <a:rPr lang="pl-PL" dirty="0" err="1" smtClean="0"/>
              <a:t>Firmanty</a:t>
            </a:r>
            <a:r>
              <a:rPr lang="pl-PL" dirty="0" smtClean="0"/>
              <a:t>, działające od 2004 r. </a:t>
            </a:r>
            <a:r>
              <a:rPr lang="pl-PL" dirty="0" smtClean="0">
                <a:solidFill>
                  <a:srgbClr val="FF0000"/>
                </a:solidFill>
              </a:rPr>
              <a:t>Podać wykaz działalności.</a:t>
            </a:r>
          </a:p>
          <a:p>
            <a:pPr marL="342900" indent="-342900" algn="just">
              <a:buFontTx/>
              <a:buChar char="-"/>
            </a:pPr>
            <a:r>
              <a:rPr lang="pl-PL" dirty="0" smtClean="0"/>
              <a:t>Koło Gospodyń Wiejskich w Nowej Hucie istnieje od 2007 r. – przewodnicząca Pani Dorota Wróbel;</a:t>
            </a:r>
          </a:p>
          <a:p>
            <a:pPr marL="342900" indent="-342900" algn="just">
              <a:buFontTx/>
              <a:buChar char="-"/>
            </a:pPr>
            <a:r>
              <a:rPr lang="pl-PL" dirty="0" smtClean="0"/>
              <a:t>Koło Gospodyń Wiejskich w Bardzie istnieje od 2008 r. – przewodnicząca Pani Halina Piwowarczyk;</a:t>
            </a:r>
          </a:p>
          <a:p>
            <a:pPr marL="342900" indent="-342900" algn="just">
              <a:buFontTx/>
              <a:buChar char="-"/>
            </a:pPr>
            <a:r>
              <a:rPr lang="pl-PL" dirty="0" smtClean="0"/>
              <a:t>Koło Gospodyń Wiejskich w Celinach istnieje od 2010 r. – przewodnicząca Monika Wiktorowska;</a:t>
            </a:r>
          </a:p>
          <a:p>
            <a:pPr marL="342900" indent="-342900" algn="just">
              <a:buFontTx/>
              <a:buChar char="-"/>
            </a:pPr>
            <a:r>
              <a:rPr lang="pl-PL" dirty="0" smtClean="0"/>
              <a:t>Koło Gospodyń Wiejskich w Mędrowie istnieje od 2011 r. – przewodnicząca Anna Poniewierka;</a:t>
            </a:r>
          </a:p>
          <a:p>
            <a:pPr marL="342900" indent="-342900" algn="just">
              <a:buFontTx/>
              <a:buChar char="-"/>
            </a:pPr>
            <a:r>
              <a:rPr lang="pl-PL" dirty="0" smtClean="0"/>
              <a:t>Koło Gospodyń Wiejskich w Woli Wąkopnej istnieje od 2011 r. – przewodnicząca Katarzyna </a:t>
            </a:r>
            <a:r>
              <a:rPr lang="pl-PL" dirty="0" err="1" smtClean="0"/>
              <a:t>Mochocka</a:t>
            </a:r>
            <a:r>
              <a:rPr lang="pl-PL" dirty="0" smtClean="0"/>
              <a: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pic>
        <p:nvPicPr>
          <p:cNvPr id="3074" name="Picture 2"/>
          <p:cNvPicPr>
            <a:picLocks noChangeAspect="1" noChangeArrowheads="1"/>
          </p:cNvPicPr>
          <p:nvPr/>
        </p:nvPicPr>
        <p:blipFill>
          <a:blip r:embed="rId6" cstate="print"/>
          <a:srcRect/>
          <a:stretch>
            <a:fillRect/>
          </a:stretch>
        </p:blipFill>
        <p:spPr bwMode="auto">
          <a:xfrm>
            <a:off x="3132336" y="1271115"/>
            <a:ext cx="2879824" cy="2157885"/>
          </a:xfrm>
          <a:prstGeom prst="rect">
            <a:avLst/>
          </a:prstGeom>
          <a:noFill/>
          <a:ln w="9525">
            <a:noFill/>
            <a:miter lim="800000"/>
            <a:headEnd/>
            <a:tailEnd/>
          </a:ln>
        </p:spPr>
      </p:pic>
      <p:pic>
        <p:nvPicPr>
          <p:cNvPr id="3075" name="Picture 3"/>
          <p:cNvPicPr>
            <a:picLocks noChangeAspect="1" noChangeArrowheads="1"/>
          </p:cNvPicPr>
          <p:nvPr/>
        </p:nvPicPr>
        <p:blipFill>
          <a:blip r:embed="rId7" cstate="print"/>
          <a:srcRect/>
          <a:stretch>
            <a:fillRect/>
          </a:stretch>
        </p:blipFill>
        <p:spPr bwMode="auto">
          <a:xfrm>
            <a:off x="107504" y="1514289"/>
            <a:ext cx="2880000" cy="1914711"/>
          </a:xfrm>
          <a:prstGeom prst="rect">
            <a:avLst/>
          </a:prstGeom>
          <a:noFill/>
          <a:ln w="9525">
            <a:noFill/>
            <a:miter lim="800000"/>
            <a:headEnd/>
            <a:tailEnd/>
          </a:ln>
        </p:spPr>
      </p:pic>
      <p:pic>
        <p:nvPicPr>
          <p:cNvPr id="3076" name="Picture 4"/>
          <p:cNvPicPr>
            <a:picLocks noChangeAspect="1" noChangeArrowheads="1"/>
          </p:cNvPicPr>
          <p:nvPr/>
        </p:nvPicPr>
        <p:blipFill>
          <a:blip r:embed="rId8" cstate="print"/>
          <a:srcRect/>
          <a:stretch>
            <a:fillRect/>
          </a:stretch>
        </p:blipFill>
        <p:spPr bwMode="auto">
          <a:xfrm>
            <a:off x="6156496" y="1514288"/>
            <a:ext cx="2880000" cy="1914712"/>
          </a:xfrm>
          <a:prstGeom prst="rect">
            <a:avLst/>
          </a:prstGeom>
          <a:noFill/>
          <a:ln w="9525">
            <a:noFill/>
            <a:miter lim="800000"/>
            <a:headEnd/>
            <a:tailEnd/>
          </a:ln>
        </p:spPr>
      </p:pic>
      <p:pic>
        <p:nvPicPr>
          <p:cNvPr id="3077" name="Picture 5"/>
          <p:cNvPicPr>
            <a:picLocks noChangeAspect="1" noChangeArrowheads="1"/>
          </p:cNvPicPr>
          <p:nvPr/>
        </p:nvPicPr>
        <p:blipFill>
          <a:blip r:embed="rId9" cstate="print"/>
          <a:srcRect/>
          <a:stretch>
            <a:fillRect/>
          </a:stretch>
        </p:blipFill>
        <p:spPr bwMode="auto">
          <a:xfrm>
            <a:off x="107504" y="4178585"/>
            <a:ext cx="2880000" cy="1914711"/>
          </a:xfrm>
          <a:prstGeom prst="rect">
            <a:avLst/>
          </a:prstGeom>
          <a:noFill/>
          <a:ln w="9525">
            <a:noFill/>
            <a:miter lim="800000"/>
            <a:headEnd/>
            <a:tailEnd/>
          </a:ln>
        </p:spPr>
      </p:pic>
      <p:pic>
        <p:nvPicPr>
          <p:cNvPr id="3078" name="Picture 6"/>
          <p:cNvPicPr>
            <a:picLocks noChangeAspect="1" noChangeArrowheads="1"/>
          </p:cNvPicPr>
          <p:nvPr/>
        </p:nvPicPr>
        <p:blipFill>
          <a:blip r:embed="rId10" cstate="print"/>
          <a:srcRect/>
          <a:stretch>
            <a:fillRect/>
          </a:stretch>
        </p:blipFill>
        <p:spPr bwMode="auto">
          <a:xfrm>
            <a:off x="3132160" y="4178585"/>
            <a:ext cx="2880000" cy="1914711"/>
          </a:xfrm>
          <a:prstGeom prst="rect">
            <a:avLst/>
          </a:prstGeom>
          <a:noFill/>
          <a:ln w="9525">
            <a:noFill/>
            <a:miter lim="800000"/>
            <a:headEnd/>
            <a:tailEnd/>
          </a:ln>
        </p:spPr>
      </p:pic>
      <p:pic>
        <p:nvPicPr>
          <p:cNvPr id="3079" name="Picture 7"/>
          <p:cNvPicPr>
            <a:picLocks noChangeAspect="1" noChangeArrowheads="1"/>
          </p:cNvPicPr>
          <p:nvPr/>
        </p:nvPicPr>
        <p:blipFill>
          <a:blip r:embed="rId11" cstate="print"/>
          <a:srcRect/>
          <a:stretch>
            <a:fillRect/>
          </a:stretch>
        </p:blipFill>
        <p:spPr bwMode="auto">
          <a:xfrm>
            <a:off x="6156176" y="4149080"/>
            <a:ext cx="2880000" cy="1914711"/>
          </a:xfrm>
          <a:prstGeom prst="rect">
            <a:avLst/>
          </a:prstGeom>
          <a:noFill/>
          <a:ln w="9525">
            <a:noFill/>
            <a:miter lim="800000"/>
            <a:headEnd/>
            <a:tailEnd/>
          </a:ln>
        </p:spPr>
      </p:pic>
      <p:sp>
        <p:nvSpPr>
          <p:cNvPr id="11" name="pole tekstowe 10"/>
          <p:cNvSpPr txBox="1"/>
          <p:nvPr/>
        </p:nvSpPr>
        <p:spPr>
          <a:xfrm>
            <a:off x="2842194" y="6381328"/>
            <a:ext cx="3457998" cy="246221"/>
          </a:xfrm>
          <a:prstGeom prst="rect">
            <a:avLst/>
          </a:prstGeom>
          <a:noFill/>
        </p:spPr>
        <p:txBody>
          <a:bodyPr wrap="none" rtlCol="0">
            <a:spAutoFit/>
          </a:bodyPr>
          <a:lstStyle/>
          <a:p>
            <a:r>
              <a:rPr lang="pl-PL" sz="1000" dirty="0" smtClean="0"/>
              <a:t>fot. Centrum Kultury Fizycznej i Rozwoju Lokalnego  w Rakowie</a:t>
            </a:r>
            <a:endParaRPr lang="pl-PL" sz="1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836712"/>
            <a:ext cx="8640960" cy="6001643"/>
          </a:xfrm>
          <a:prstGeom prst="rect">
            <a:avLst/>
          </a:prstGeom>
          <a:noFill/>
        </p:spPr>
        <p:txBody>
          <a:bodyPr wrap="square" rtlCol="0">
            <a:spAutoFit/>
          </a:bodyPr>
          <a:lstStyle/>
          <a:p>
            <a:pPr marL="342900" indent="-342900" algn="just"/>
            <a:r>
              <a:rPr lang="pl-PL" sz="1600" b="1" dirty="0" smtClean="0"/>
              <a:t>2. Lokalne stowarzyszenia</a:t>
            </a:r>
          </a:p>
          <a:p>
            <a:pPr marL="342900" indent="-342900" algn="just"/>
            <a:endParaRPr lang="pl-PL" sz="1600" b="1" dirty="0"/>
          </a:p>
          <a:p>
            <a:pPr marL="342900" indent="-342900" algn="just"/>
            <a:r>
              <a:rPr lang="pl-PL" sz="1600" b="1" dirty="0" smtClean="0"/>
              <a:t>Towarzystwo Przyjaciół Ziemi Rakowskiej </a:t>
            </a:r>
            <a:r>
              <a:rPr lang="pl-PL" sz="1600" dirty="0" smtClean="0"/>
              <a:t>w Rakowie – data wpisu do rejestru stowarzyszeń KRS 2001-06-05. Cel działalności: rozwój Ziemi Rakowskiej i regionu świętokrzyskiego. TPZR od kilku lat realizuje swoją działalność statutową w oparciu o środki własne, ale również te które uda się pozyskać z różnych źródeł pozabudżetowych (granty, dotacje, refundacje). W toku kilkuletniej działalności współpracowało, było partnerami, </a:t>
            </a:r>
            <a:r>
              <a:rPr lang="pl-PL" sz="1600" dirty="0" err="1" smtClean="0"/>
              <a:t>grantobiorcami</a:t>
            </a:r>
            <a:r>
              <a:rPr lang="pl-PL" sz="1600" dirty="0" smtClean="0"/>
              <a:t> m.in. takich instytucji i organizacji: Akademia Rozwoju Filantropii w Polsce, Polsko-Amerykańska Fundacja Wolności, Fundacja Wspomagania Wsi, Fundusz Inicjatyw Obywatelskich, Fundacja PZU, Fundacja Danone, Fundacja im. Stefana Batorego, Fundacja Agora, Fundacja United </a:t>
            </a:r>
            <a:r>
              <a:rPr lang="pl-PL" sz="1600" dirty="0" err="1" smtClean="0"/>
              <a:t>Way</a:t>
            </a:r>
            <a:r>
              <a:rPr lang="pl-PL" sz="1600" dirty="0" smtClean="0"/>
              <a:t> – Wspólna Droga. Dzięki pomocy w/</a:t>
            </a:r>
            <a:r>
              <a:rPr lang="pl-PL" sz="1600" dirty="0" err="1" smtClean="0"/>
              <a:t>w</a:t>
            </a:r>
            <a:r>
              <a:rPr lang="pl-PL" sz="1600" dirty="0" smtClean="0"/>
              <a:t> udało się zrealizować kilkanaście mniejszych i większych projektów, inicjatyw obywatelskich nakierowanych na rozwój miejscowej społeczności lokalnej i promocję regionu, a także edukację młodego pokolenia.</a:t>
            </a:r>
          </a:p>
          <a:p>
            <a:pPr marL="342900" indent="-342900" algn="just"/>
            <a:r>
              <a:rPr lang="pl-PL" sz="1600" b="1" dirty="0" smtClean="0"/>
              <a:t>Gminne Towarzystwo Sportowe </a:t>
            </a:r>
            <a:r>
              <a:rPr lang="pl-PL" sz="1600" dirty="0" smtClean="0"/>
              <a:t>w Rakowie – data wpisu do rejestru stowarzyszeń KRS </a:t>
            </a:r>
            <a:br>
              <a:rPr lang="pl-PL" sz="1600" dirty="0" smtClean="0"/>
            </a:br>
            <a:r>
              <a:rPr lang="pl-PL" sz="1600" dirty="0" smtClean="0"/>
              <a:t>2008-06-13; Głównym celem statutowym jest upowszechnianie kultury fizycznej wśród dzieci i młodzieży. Zrealizowane projekty: „Wakacje na sportowo, będzie wesoło i kolorowo”; „Trening czyni mistrza”; „Ćwiczymy Sumo”. Projekty partnerskie: „Sport Wszystkich Dzieci”; „Organizacja zajęć pozalekcyjnych. Zajęcia sportowe”; „Organizacja aktywnych form spędzania czasu wolnego wraz z wyposażeniem placu zabaw”; „Strzał w 10-tkę”; „Aktywnie i twórczo”; „Organizacja warsztatów fotograficznych dla członkiń Kół Gospodyń Wiejskich z terenu Gminy Raków”; „Tworzymy – lokalnie, promujemy – regionalnie”; „Kultura ludowa, Mit czy Rzeczywistość”. Obecnie GTS prowadzi sekcję piłki nożnej, którą tworzył wspólnie z Centrum Kultury Fizycznej i Rozwoju Lokalnego w Rakowie. Obecnie drużyna seniorów bierze udział w rozgrywkach klasy B, gr. III, Świętokrzyskiego Związku Piłki Nożnej.</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052736"/>
            <a:ext cx="8640960" cy="5632311"/>
          </a:xfrm>
          <a:prstGeom prst="rect">
            <a:avLst/>
          </a:prstGeom>
          <a:noFill/>
        </p:spPr>
        <p:txBody>
          <a:bodyPr wrap="square" rtlCol="0">
            <a:spAutoFit/>
          </a:bodyPr>
          <a:lstStyle/>
          <a:p>
            <a:pPr marL="342900" indent="-342900" algn="just"/>
            <a:r>
              <a:rPr lang="pl-PL" b="1" dirty="0" smtClean="0"/>
              <a:t>2. Lokalne stowarzyszenia </a:t>
            </a:r>
            <a:r>
              <a:rPr lang="pl-PL" b="1" dirty="0" err="1" smtClean="0"/>
              <a:t>cd</a:t>
            </a:r>
            <a:r>
              <a:rPr lang="pl-PL" b="1" dirty="0" smtClean="0"/>
              <a:t>.</a:t>
            </a:r>
          </a:p>
          <a:p>
            <a:pPr marL="342900" indent="-342900" algn="just"/>
            <a:endParaRPr lang="pl-PL" b="1" dirty="0" smtClean="0"/>
          </a:p>
          <a:p>
            <a:pPr marL="342900" indent="-342900" algn="just"/>
            <a:r>
              <a:rPr lang="pl-PL" b="1" dirty="0" smtClean="0"/>
              <a:t>Stowarzyszenie Agroturystyczne „Dolina Czarnej” </a:t>
            </a:r>
            <a:r>
              <a:rPr lang="pl-PL" dirty="0" smtClean="0"/>
              <a:t>w Rakowie – data wpisu do rejestru stowarzyszeń KRS 2004-04-16;</a:t>
            </a:r>
          </a:p>
          <a:p>
            <a:pPr marL="342900" indent="-342900" algn="just"/>
            <a:endParaRPr lang="pl-PL" b="1" dirty="0" smtClean="0"/>
          </a:p>
          <a:p>
            <a:pPr marL="342900" indent="-342900" algn="just"/>
            <a:r>
              <a:rPr lang="pl-PL" b="1" dirty="0" smtClean="0"/>
              <a:t>Rakowskie Stowarzyszenie Społeczno-Kulturalne „Źródło” w Rakowie </a:t>
            </a:r>
            <a:r>
              <a:rPr lang="pl-PL" dirty="0" smtClean="0"/>
              <a:t>– data wpisu do rejestru stowarzyszeń KRS 2008-03-20;</a:t>
            </a:r>
          </a:p>
          <a:p>
            <a:pPr marL="342900" indent="-342900" algn="just"/>
            <a:endParaRPr lang="pl-PL" dirty="0" smtClean="0"/>
          </a:p>
          <a:p>
            <a:pPr marL="342900" indent="-342900" algn="just"/>
            <a:r>
              <a:rPr lang="pl-PL" b="1" dirty="0" smtClean="0"/>
              <a:t>Stowarzyszenie Dolina Piastowska „Wrębów” </a:t>
            </a:r>
            <a:r>
              <a:rPr lang="pl-PL" dirty="0" smtClean="0"/>
              <a:t>w Rembowie – data wpisu do rejestru stowarzyszeń KRS 2010-04-20;</a:t>
            </a:r>
          </a:p>
          <a:p>
            <a:pPr marL="342900" indent="-342900" algn="just"/>
            <a:endParaRPr lang="pl-PL" dirty="0" smtClean="0"/>
          </a:p>
          <a:p>
            <a:pPr marL="342900" indent="-342900" algn="just"/>
            <a:r>
              <a:rPr lang="pl-PL" dirty="0" smtClean="0"/>
              <a:t>Ochotnicze Straże Pożarne w: </a:t>
            </a:r>
            <a:r>
              <a:rPr lang="pl-PL" b="1" dirty="0" smtClean="0"/>
              <a:t>Bardzie</a:t>
            </a:r>
            <a:r>
              <a:rPr lang="pl-PL" dirty="0" smtClean="0"/>
              <a:t> – data założenia 1948 r. (data wpisu do rejestru KRS 2007-03-30), </a:t>
            </a:r>
            <a:r>
              <a:rPr lang="pl-PL" b="1" dirty="0" smtClean="0"/>
              <a:t>Celinach</a:t>
            </a:r>
            <a:r>
              <a:rPr lang="pl-PL" dirty="0" smtClean="0"/>
              <a:t> – data założenia 2003 r. (data wpisu do rejestru KRS </a:t>
            </a:r>
            <a:br>
              <a:rPr lang="pl-PL" dirty="0" smtClean="0"/>
            </a:br>
            <a:r>
              <a:rPr lang="pl-PL" dirty="0" smtClean="0"/>
              <a:t>2003-01-14), </a:t>
            </a:r>
            <a:r>
              <a:rPr lang="pl-PL" b="1" dirty="0" smtClean="0"/>
              <a:t>Chańczy</a:t>
            </a:r>
            <a:r>
              <a:rPr lang="pl-PL" dirty="0" smtClean="0"/>
              <a:t> – data założenia 1945 r. (data wpisu do rejestru KRS </a:t>
            </a:r>
            <a:br>
              <a:rPr lang="pl-PL" dirty="0" smtClean="0"/>
            </a:br>
            <a:r>
              <a:rPr lang="pl-PL" dirty="0" smtClean="0"/>
              <a:t>2004-07-26), </a:t>
            </a:r>
            <a:r>
              <a:rPr lang="pl-PL" b="1" dirty="0" smtClean="0"/>
              <a:t>Ociesękach</a:t>
            </a:r>
            <a:r>
              <a:rPr lang="pl-PL" dirty="0" smtClean="0"/>
              <a:t> – data reaktywacji 2001 r. (data wpisu do rejestru KRS </a:t>
            </a:r>
            <a:br>
              <a:rPr lang="pl-PL" dirty="0" smtClean="0"/>
            </a:br>
            <a:r>
              <a:rPr lang="pl-PL" dirty="0" smtClean="0"/>
              <a:t>2001-12-27), </a:t>
            </a:r>
            <a:r>
              <a:rPr lang="pl-PL" b="1" dirty="0" smtClean="0"/>
              <a:t>Rakowie </a:t>
            </a:r>
            <a:r>
              <a:rPr lang="pl-PL" dirty="0" smtClean="0"/>
              <a:t>– data założenia 1904 r. (data wpisu do rejestru KRS </a:t>
            </a:r>
            <a:br>
              <a:rPr lang="pl-PL" dirty="0" smtClean="0"/>
            </a:br>
            <a:r>
              <a:rPr lang="pl-PL" dirty="0" smtClean="0"/>
              <a:t>2001-10-24), </a:t>
            </a:r>
            <a:r>
              <a:rPr lang="pl-PL" b="1" dirty="0" smtClean="0"/>
              <a:t>Szumsku</a:t>
            </a:r>
            <a:r>
              <a:rPr lang="pl-PL" dirty="0" smtClean="0"/>
              <a:t> – data założenia 1920 r. (data wpisu do KRS 2004-07-01), </a:t>
            </a:r>
            <a:br>
              <a:rPr lang="pl-PL" dirty="0" smtClean="0"/>
            </a:br>
            <a:r>
              <a:rPr lang="pl-PL" b="1" dirty="0" smtClean="0"/>
              <a:t>Woli Wąkopnej </a:t>
            </a:r>
            <a:r>
              <a:rPr lang="pl-PL" dirty="0" smtClean="0"/>
              <a:t>– data założenia 1967 r. (data wpisu do rejestru KRS 2001-09-21);</a:t>
            </a:r>
          </a:p>
          <a:p>
            <a:pPr marL="342900" indent="-342900" algn="just"/>
            <a:endParaRPr lang="pl-PL" dirty="0" smtClean="0"/>
          </a:p>
          <a:p>
            <a:pPr marL="342900" indent="-342900" algn="just"/>
            <a:r>
              <a:rPr lang="pl-PL" b="1" dirty="0" smtClean="0"/>
              <a:t>Gminny Uczniowski Ludowy Klub Sportowy „Madej”  </a:t>
            </a:r>
            <a:r>
              <a:rPr lang="pl-PL" dirty="0" smtClean="0"/>
              <a:t>w</a:t>
            </a:r>
            <a:r>
              <a:rPr lang="pl-PL" b="1" dirty="0" smtClean="0"/>
              <a:t> </a:t>
            </a:r>
            <a:r>
              <a:rPr lang="pl-PL" dirty="0" smtClean="0"/>
              <a:t>Ociesękach.</a:t>
            </a:r>
            <a:endParaRPr lang="pl-PL"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1754326"/>
          </a:xfrm>
          <a:prstGeom prst="rect">
            <a:avLst/>
          </a:prstGeom>
          <a:noFill/>
        </p:spPr>
        <p:txBody>
          <a:bodyPr wrap="square" rtlCol="0">
            <a:spAutoFit/>
          </a:bodyPr>
          <a:lstStyle/>
          <a:p>
            <a:pPr marL="342900" indent="-342900" algn="just"/>
            <a:r>
              <a:rPr lang="pl-PL" b="1" dirty="0" smtClean="0"/>
              <a:t>3. Ruchy religijne</a:t>
            </a:r>
          </a:p>
          <a:p>
            <a:pPr marL="342900" indent="-342900" algn="just"/>
            <a:endParaRPr lang="pl-PL" b="1" dirty="0"/>
          </a:p>
          <a:p>
            <a:pPr marL="342900" indent="-342900" algn="just"/>
            <a:r>
              <a:rPr lang="pl-PL" dirty="0" smtClean="0"/>
              <a:t>Parafialne Koło „CARITAS” w Rakowie;</a:t>
            </a:r>
          </a:p>
          <a:p>
            <a:pPr marL="342900" indent="-342900" algn="just"/>
            <a:r>
              <a:rPr lang="pl-PL" dirty="0" smtClean="0"/>
              <a:t>Katolickie Stowarzyszenie Młodych -  KSM w Rakowie </a:t>
            </a:r>
            <a:r>
              <a:rPr lang="pl-PL" smtClean="0"/>
              <a:t>i Szumsku;</a:t>
            </a:r>
            <a:endParaRPr lang="pl-PL" dirty="0" smtClean="0"/>
          </a:p>
          <a:p>
            <a:pPr marL="342900" indent="-342900" algn="just"/>
            <a:r>
              <a:rPr lang="pl-PL" dirty="0" err="1" smtClean="0"/>
              <a:t>Schola</a:t>
            </a:r>
            <a:r>
              <a:rPr lang="pl-PL" dirty="0" smtClean="0"/>
              <a:t> w Szumsku;</a:t>
            </a:r>
          </a:p>
          <a:p>
            <a:pPr marL="342900" indent="-342900" algn="just"/>
            <a:r>
              <a:rPr lang="pl-PL" dirty="0" smtClean="0"/>
              <a:t>Grupa oazowa w Szumsku.</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ole tekstowe 4"/>
          <p:cNvSpPr txBox="1"/>
          <p:nvPr/>
        </p:nvSpPr>
        <p:spPr>
          <a:xfrm>
            <a:off x="251520" y="1268760"/>
            <a:ext cx="8640960" cy="2215991"/>
          </a:xfrm>
          <a:prstGeom prst="rect">
            <a:avLst/>
          </a:prstGeom>
          <a:noFill/>
        </p:spPr>
        <p:txBody>
          <a:bodyPr wrap="square" rtlCol="0">
            <a:spAutoFit/>
          </a:bodyPr>
          <a:lstStyle/>
          <a:p>
            <a:pPr marL="342900" indent="-342900" algn="just"/>
            <a:r>
              <a:rPr lang="pl-PL" b="1" dirty="0" smtClean="0"/>
              <a:t>4. Zespoły (pieśni i tańca, obrzędowe – jak długo działają, jakie mają sukcesy</a:t>
            </a:r>
            <a:r>
              <a:rPr lang="pl-PL" b="1" dirty="0" smtClean="0"/>
              <a:t>)</a:t>
            </a:r>
            <a:endParaRPr lang="pl-PL" b="1" dirty="0"/>
          </a:p>
          <a:p>
            <a:pPr marL="342900" indent="-342900" algn="just"/>
            <a:r>
              <a:rPr lang="pl-PL" dirty="0" smtClean="0"/>
              <a:t>Nie występują.</a:t>
            </a:r>
          </a:p>
          <a:p>
            <a:pPr marL="342900" indent="-342900" algn="just"/>
            <a:r>
              <a:rPr lang="pl-PL" dirty="0" smtClean="0"/>
              <a:t>Na uwagę zasługuje fakt, iż w wieku szkolnym- na etapie szkoły podstawowej dzieci prezentują-  podczas akademii szkolnych i festynów środowiskowych, a także  biorąc udział w wydarzeniach promocyjnych gminnych, powiatowych i regionalnych  -tańce ludowe w strojach ludowych stylizowanych na strój świętokrzyski przygotowywane przez Wychowawców klas</a:t>
            </a:r>
            <a:r>
              <a:rPr lang="pl-PL" dirty="0" smtClean="0"/>
              <a:t>.</a:t>
            </a:r>
          </a:p>
          <a:p>
            <a:pPr marL="342900" indent="-342900" algn="just"/>
            <a:r>
              <a:rPr lang="pl-PL" sz="1200" dirty="0" smtClean="0"/>
              <a:t>Fot. </a:t>
            </a:r>
            <a:r>
              <a:rPr lang="pl-PL" sz="1200" dirty="0" smtClean="0"/>
              <a:t>p</a:t>
            </a:r>
            <a:r>
              <a:rPr lang="pl-PL" sz="1200" dirty="0" smtClean="0"/>
              <a:t>oniżej ze zbioru P. Beaty Walkowicz- Kudłacz</a:t>
            </a:r>
            <a:endParaRPr lang="pl-PL" sz="1200" dirty="0" smtClean="0"/>
          </a:p>
        </p:txBody>
      </p:sp>
      <p:pic>
        <p:nvPicPr>
          <p:cNvPr id="12" name="Obraz 11" descr="IM002091.JPG"/>
          <p:cNvPicPr>
            <a:picLocks noChangeAspect="1"/>
          </p:cNvPicPr>
          <p:nvPr/>
        </p:nvPicPr>
        <p:blipFill>
          <a:blip r:embed="rId6" cstate="print"/>
          <a:stretch>
            <a:fillRect/>
          </a:stretch>
        </p:blipFill>
        <p:spPr>
          <a:xfrm>
            <a:off x="179512" y="3645024"/>
            <a:ext cx="3966247" cy="2994128"/>
          </a:xfrm>
          <a:prstGeom prst="rect">
            <a:avLst/>
          </a:prstGeom>
        </p:spPr>
      </p:pic>
      <p:pic>
        <p:nvPicPr>
          <p:cNvPr id="15" name="Obraz 14" descr="IM002309.JPG"/>
          <p:cNvPicPr>
            <a:picLocks noChangeAspect="1"/>
          </p:cNvPicPr>
          <p:nvPr/>
        </p:nvPicPr>
        <p:blipFill>
          <a:blip r:embed="rId7" cstate="print"/>
          <a:stretch>
            <a:fillRect/>
          </a:stretch>
        </p:blipFill>
        <p:spPr>
          <a:xfrm>
            <a:off x="4499992" y="3645024"/>
            <a:ext cx="3701594" cy="295232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251520" y="908720"/>
            <a:ext cx="8640960" cy="5847755"/>
          </a:xfrm>
          <a:prstGeom prst="rect">
            <a:avLst/>
          </a:prstGeom>
          <a:noFill/>
        </p:spPr>
        <p:txBody>
          <a:bodyPr wrap="square" rtlCol="0">
            <a:spAutoFit/>
          </a:bodyPr>
          <a:lstStyle/>
          <a:p>
            <a:pPr marL="342900" indent="-342900" algn="just">
              <a:buFontTx/>
              <a:buChar char="-"/>
            </a:pPr>
            <a:r>
              <a:rPr lang="pl-PL" sz="1700" b="1" dirty="0" err="1" smtClean="0"/>
              <a:t>cd</a:t>
            </a:r>
            <a:r>
              <a:rPr lang="pl-PL" sz="1700" b="1" dirty="0" smtClean="0"/>
              <a:t>. agroturystyka (profil, produkt turystyczny). </a:t>
            </a:r>
            <a:r>
              <a:rPr lang="pl-PL" sz="1700" dirty="0" smtClean="0"/>
              <a:t>„</a:t>
            </a:r>
            <a:r>
              <a:rPr lang="pl-PL" sz="1700" dirty="0" err="1" smtClean="0"/>
              <a:t>Dzionie</a:t>
            </a:r>
            <a:r>
              <a:rPr lang="pl-PL" sz="1700" dirty="0" smtClean="0"/>
              <a:t> </a:t>
            </a:r>
            <a:r>
              <a:rPr lang="pl-PL" sz="1700" dirty="0" err="1" smtClean="0"/>
              <a:t>rakowskie</a:t>
            </a:r>
            <a:r>
              <a:rPr lang="pl-PL" sz="1700" dirty="0" smtClean="0"/>
              <a:t>” można skosztować także </a:t>
            </a:r>
            <a:r>
              <a:rPr lang="pl-PL" sz="1700" b="1" dirty="0" smtClean="0"/>
              <a:t>w innym gospodarstwie agroturystycznym na terenie gminy Raków tj. u Państwa Małgorzaty i Zdzisława Pniewskich</a:t>
            </a:r>
            <a:r>
              <a:rPr lang="pl-PL" sz="1700" dirty="0" smtClean="0"/>
              <a:t>. Gospodarstwo figurujące w ewidencji Centrum pod nazwą „Korzyna” posiada unikatową galerię starych narzędzi domowego użytku                           i wykorzystywanych niegdyś do prac polowych. Dodatkowo atutem wspomnianego gospodarstwa są organizowane we współpracy z innymi instytucjami spotkania dla dzieci                i młodzieży z orzeczeniem niepełnosprawności oraz ich rodzicami. Stawy rybne oraz spotkania integracyjne, zabawy integracyjno-sportowe to także atrakcje oferowane przez gospodarstwo.</a:t>
            </a:r>
          </a:p>
          <a:p>
            <a:pPr marL="342900" indent="-342900" algn="just"/>
            <a:r>
              <a:rPr lang="pl-PL" sz="1700" dirty="0" smtClean="0"/>
              <a:t>	Warto wspomnieć </a:t>
            </a:r>
            <a:r>
              <a:rPr lang="pl-PL" sz="1700" b="1" dirty="0" smtClean="0"/>
              <a:t>o kolejnym atrakcyjnym gospodarstwie agroturystycznym  zlokalizowanym w Celinach pn. „Gratka” – Państwa Stanisława i Danuty Gratka</a:t>
            </a:r>
            <a:r>
              <a:rPr lang="pl-PL" sz="1700" dirty="0" smtClean="0"/>
              <a:t>. Wyjątkowość tego gospodarstwa polega na organizowanych od trzech lat plenerach malarskich – wydarzenie o randze ogólnopolskiej z udziałem znamienitych artystów-malarzy oraz dzieci z terenu gminy Raków. W roku 2011 odbył się pierwszy plener malarski z udziałem artystów z zagranicy. Plenery odbywają się głównie w okresie letnim, ale w 2011 r. odbyły się trzy nawiązujące tematycznie do aktualnej pory roku. Gospodyni Pani Danuta serwuje wyśmienity chleb orkiszowy, przygotowywany z własnych produktów oraz smalczyk i ogóreczki. Produkty te królują również podczas lokalnych uroczystości. Ponadto gospodarstwo należy do Sieci Dziedzictwa Kulinarnego Świętokrzyskiego będącego częścią Europejskiej Sieci Regionalnego Dziedzictwa Kulinarnego (ESRDK), które prowadzi działania mające na celu rozwój turystyki kulinarnej poprzez wspieranie lokalnej produkcji żywności naturalnej, bezpiecznej i smacznej- A. Zwierzyńska </a:t>
            </a:r>
            <a:endParaRPr lang="pl-PL" sz="1700" dirty="0"/>
          </a:p>
        </p:txBody>
      </p:sp>
      <p:pic>
        <p:nvPicPr>
          <p:cNvPr id="8" name="Obraz 7"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9" name="Obraz 8"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10" name="Obraz 9" descr="LOGO CKFiRL.png"/>
          <p:cNvPicPr>
            <a:picLocks noChangeAspect="1"/>
          </p:cNvPicPr>
          <p:nvPr/>
        </p:nvPicPr>
        <p:blipFill>
          <a:blip r:embed="rId5" cstate="print"/>
          <a:stretch>
            <a:fillRect/>
          </a:stretch>
        </p:blipFill>
        <p:spPr>
          <a:xfrm>
            <a:off x="1331720" y="116752"/>
            <a:ext cx="720000" cy="720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5" name="Prostokąt 4"/>
          <p:cNvSpPr/>
          <p:nvPr/>
        </p:nvSpPr>
        <p:spPr>
          <a:xfrm>
            <a:off x="683568" y="1484784"/>
            <a:ext cx="7992888" cy="4247317"/>
          </a:xfrm>
          <a:prstGeom prst="rect">
            <a:avLst/>
          </a:prstGeom>
        </p:spPr>
        <p:txBody>
          <a:bodyPr wrap="square">
            <a:spAutoFit/>
          </a:bodyPr>
          <a:lstStyle/>
          <a:p>
            <a:pPr algn="just"/>
            <a:r>
              <a:rPr lang="pl-PL" b="1" dirty="0" smtClean="0"/>
              <a:t>Opracowanie materiału: </a:t>
            </a:r>
          </a:p>
          <a:p>
            <a:pPr algn="just"/>
            <a:endParaRPr lang="pl-PL" b="1" dirty="0" smtClean="0"/>
          </a:p>
          <a:p>
            <a:pPr algn="just">
              <a:buFont typeface="Arial" pitchFamily="34" charset="0"/>
              <a:buChar char="•"/>
            </a:pPr>
            <a:r>
              <a:rPr lang="pl-PL" dirty="0" smtClean="0"/>
              <a:t>Jerzy Jaros- </a:t>
            </a:r>
            <a:r>
              <a:rPr lang="pl-PL" b="1" dirty="0" smtClean="0"/>
              <a:t>Ochotnicza Straż Pożarna </a:t>
            </a:r>
            <a:r>
              <a:rPr lang="pl-PL" dirty="0" smtClean="0"/>
              <a:t>w Chańczy, </a:t>
            </a:r>
          </a:p>
          <a:p>
            <a:pPr algn="just">
              <a:buFont typeface="Arial" pitchFamily="34" charset="0"/>
              <a:buChar char="•"/>
            </a:pPr>
            <a:r>
              <a:rPr lang="pl-PL" dirty="0" smtClean="0"/>
              <a:t>Iwona Sikora- </a:t>
            </a:r>
            <a:r>
              <a:rPr lang="pl-PL" b="1" dirty="0" smtClean="0"/>
              <a:t>Gminna Bibliotek Publiczna </a:t>
            </a:r>
            <a:r>
              <a:rPr lang="pl-PL" dirty="0" smtClean="0"/>
              <a:t>w Rakowie,</a:t>
            </a:r>
          </a:p>
          <a:p>
            <a:pPr algn="just">
              <a:buFont typeface="Arial" pitchFamily="34" charset="0"/>
              <a:buChar char="•"/>
            </a:pPr>
            <a:r>
              <a:rPr lang="pl-PL" dirty="0" smtClean="0"/>
              <a:t>Grzegorz Szewczyk- </a:t>
            </a:r>
            <a:r>
              <a:rPr lang="pl-PL" b="1" dirty="0" smtClean="0"/>
              <a:t>Gimnazjum im. Jana Pawła II </a:t>
            </a:r>
            <a:r>
              <a:rPr lang="pl-PL" dirty="0" smtClean="0"/>
              <a:t>w Rakowie, </a:t>
            </a:r>
          </a:p>
          <a:p>
            <a:pPr algn="just">
              <a:buFont typeface="Arial" pitchFamily="34" charset="0"/>
              <a:buChar char="•"/>
            </a:pPr>
            <a:r>
              <a:rPr lang="pl-PL" dirty="0" smtClean="0"/>
              <a:t>Agnieszka Wojsa- </a:t>
            </a:r>
            <a:r>
              <a:rPr lang="pl-PL" b="1" dirty="0" smtClean="0"/>
              <a:t>Zespół Szkolno- Przedszkolny </a:t>
            </a:r>
            <a:r>
              <a:rPr lang="pl-PL" dirty="0" smtClean="0"/>
              <a:t>w Rakowie, </a:t>
            </a:r>
          </a:p>
          <a:p>
            <a:pPr algn="just">
              <a:buFont typeface="Arial" pitchFamily="34" charset="0"/>
              <a:buChar char="•"/>
            </a:pPr>
            <a:r>
              <a:rPr lang="pl-PL" dirty="0" smtClean="0"/>
              <a:t>Beata Walkowicz-Kudłacz- </a:t>
            </a:r>
            <a:r>
              <a:rPr lang="pl-PL" b="1" dirty="0" smtClean="0"/>
              <a:t>Zespół Szkolno- Przedszkolny </a:t>
            </a:r>
            <a:r>
              <a:rPr lang="pl-PL" dirty="0" smtClean="0"/>
              <a:t>w Rakowie, </a:t>
            </a:r>
          </a:p>
          <a:p>
            <a:pPr algn="just">
              <a:buFont typeface="Arial" pitchFamily="34" charset="0"/>
              <a:buChar char="•"/>
            </a:pPr>
            <a:r>
              <a:rPr lang="pl-PL" dirty="0" smtClean="0"/>
              <a:t>Barbara Walkiewicz- </a:t>
            </a:r>
            <a:r>
              <a:rPr lang="pl-PL" b="1" dirty="0" smtClean="0"/>
              <a:t>Koło Gospodyń Wiejskich </a:t>
            </a:r>
            <a:r>
              <a:rPr lang="pl-PL" dirty="0" smtClean="0"/>
              <a:t>w Celinach, </a:t>
            </a:r>
          </a:p>
          <a:p>
            <a:pPr algn="just">
              <a:buFont typeface="Arial" pitchFamily="34" charset="0"/>
              <a:buChar char="•"/>
            </a:pPr>
            <a:r>
              <a:rPr lang="pl-PL" dirty="0" smtClean="0"/>
              <a:t>Katarzyna </a:t>
            </a:r>
            <a:r>
              <a:rPr lang="pl-PL" dirty="0" err="1" smtClean="0"/>
              <a:t>Mochocka</a:t>
            </a:r>
            <a:r>
              <a:rPr lang="pl-PL" dirty="0" smtClean="0"/>
              <a:t>- </a:t>
            </a:r>
            <a:r>
              <a:rPr lang="pl-PL" b="1" dirty="0" smtClean="0"/>
              <a:t>Koło Gospodyń Wiejskich </a:t>
            </a:r>
            <a:r>
              <a:rPr lang="pl-PL" dirty="0" smtClean="0"/>
              <a:t>w  Woli Wąkopnej, </a:t>
            </a:r>
          </a:p>
          <a:p>
            <a:pPr algn="just">
              <a:buFont typeface="Arial" pitchFamily="34" charset="0"/>
              <a:buChar char="•"/>
            </a:pPr>
            <a:r>
              <a:rPr lang="pl-PL" dirty="0" smtClean="0"/>
              <a:t>Agnieszka Zwierzyńska- </a:t>
            </a:r>
            <a:r>
              <a:rPr lang="pl-PL" b="1" dirty="0" smtClean="0"/>
              <a:t>Centrum Kultury Fizycznej i Rozwoju Lokalnego                            </a:t>
            </a:r>
            <a:r>
              <a:rPr lang="pl-PL" dirty="0" smtClean="0"/>
              <a:t>w Rakowie, </a:t>
            </a:r>
          </a:p>
          <a:p>
            <a:pPr algn="just">
              <a:buFont typeface="Arial" pitchFamily="34" charset="0"/>
              <a:buChar char="•"/>
            </a:pPr>
            <a:r>
              <a:rPr lang="pl-PL" dirty="0" smtClean="0"/>
              <a:t>Dariusz Jóźwik - </a:t>
            </a:r>
            <a:r>
              <a:rPr lang="pl-PL" b="1" dirty="0" smtClean="0"/>
              <a:t>Centrum Kultury Fizycznej i Rozwoju Lokalnego </a:t>
            </a:r>
            <a:r>
              <a:rPr lang="pl-PL" dirty="0" smtClean="0"/>
              <a:t>w Rakowie ,</a:t>
            </a:r>
          </a:p>
          <a:p>
            <a:pPr algn="just">
              <a:buFont typeface="Arial" pitchFamily="34" charset="0"/>
              <a:buChar char="•"/>
            </a:pPr>
            <a:r>
              <a:rPr lang="pl-PL" dirty="0" smtClean="0"/>
              <a:t>uczniowie z </a:t>
            </a:r>
            <a:r>
              <a:rPr lang="pl-PL" b="1" dirty="0" smtClean="0"/>
              <a:t>Zespołu Szkolno-Przedszkolnego  </a:t>
            </a:r>
            <a:r>
              <a:rPr lang="pl-PL" dirty="0" smtClean="0"/>
              <a:t>w Rakowie: Marcin Barabasz, Marlena Kudłacz, Izabela Zaremba, Paulina Czech, Magdalena Chmiel, Bartłomiej Malanowicz, Dawid Stępień, Natalia Szpak.</a:t>
            </a:r>
            <a:endParaRPr lang="pl-P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Biale Lugi.png"/>
          <p:cNvPicPr>
            <a:picLocks noChangeAspect="1"/>
          </p:cNvPicPr>
          <p:nvPr/>
        </p:nvPicPr>
        <p:blipFill>
          <a:blip r:embed="rId3" cstate="print"/>
          <a:stretch>
            <a:fillRect/>
          </a:stretch>
        </p:blipFill>
        <p:spPr>
          <a:xfrm>
            <a:off x="3908444" y="116632"/>
            <a:ext cx="1311628" cy="720000"/>
          </a:xfrm>
          <a:prstGeom prst="rect">
            <a:avLst/>
          </a:prstGeom>
        </p:spPr>
      </p:pic>
      <p:pic>
        <p:nvPicPr>
          <p:cNvPr id="8" name="Obraz 7" descr="Herb Gminy Raków.png"/>
          <p:cNvPicPr>
            <a:picLocks noChangeAspect="1"/>
          </p:cNvPicPr>
          <p:nvPr/>
        </p:nvPicPr>
        <p:blipFill>
          <a:blip r:embed="rId4" cstate="print"/>
          <a:stretch>
            <a:fillRect/>
          </a:stretch>
        </p:blipFill>
        <p:spPr>
          <a:xfrm>
            <a:off x="7164288" y="116632"/>
            <a:ext cx="559286" cy="720000"/>
          </a:xfrm>
          <a:prstGeom prst="rect">
            <a:avLst/>
          </a:prstGeom>
        </p:spPr>
      </p:pic>
      <p:pic>
        <p:nvPicPr>
          <p:cNvPr id="9" name="Obraz 8" descr="LOGO CKFiRL.png"/>
          <p:cNvPicPr>
            <a:picLocks noChangeAspect="1"/>
          </p:cNvPicPr>
          <p:nvPr/>
        </p:nvPicPr>
        <p:blipFill>
          <a:blip r:embed="rId5" cstate="print"/>
          <a:stretch>
            <a:fillRect/>
          </a:stretch>
        </p:blipFill>
        <p:spPr>
          <a:xfrm>
            <a:off x="1331720" y="116752"/>
            <a:ext cx="720000" cy="720000"/>
          </a:xfrm>
          <a:prstGeom prst="rect">
            <a:avLst/>
          </a:prstGeom>
        </p:spPr>
      </p:pic>
      <p:sp>
        <p:nvSpPr>
          <p:cNvPr id="10" name="pole tekstowe 9"/>
          <p:cNvSpPr txBox="1"/>
          <p:nvPr/>
        </p:nvSpPr>
        <p:spPr>
          <a:xfrm>
            <a:off x="251520" y="1016144"/>
            <a:ext cx="8640960" cy="5755422"/>
          </a:xfrm>
          <a:prstGeom prst="rect">
            <a:avLst/>
          </a:prstGeom>
          <a:noFill/>
        </p:spPr>
        <p:txBody>
          <a:bodyPr wrap="square" rtlCol="0">
            <a:spAutoFit/>
          </a:bodyPr>
          <a:lstStyle/>
          <a:p>
            <a:pPr algn="just">
              <a:buFontTx/>
              <a:buChar char="-"/>
            </a:pPr>
            <a:r>
              <a:rPr lang="pl-PL" sz="1600" dirty="0" smtClean="0"/>
              <a:t> </a:t>
            </a:r>
            <a:r>
              <a:rPr lang="pl-PL" sz="1600" b="1" dirty="0" err="1" smtClean="0"/>
              <a:t>cd</a:t>
            </a:r>
            <a:r>
              <a:rPr lang="pl-PL" sz="1600" b="1" dirty="0" smtClean="0"/>
              <a:t>. agroturystyka (profil, produkt turystyczny) </a:t>
            </a:r>
            <a:r>
              <a:rPr lang="pl-PL" sz="1600" dirty="0" smtClean="0"/>
              <a:t>– „Wczasy agroturystyczne z odnową biologiczną” to oferta z której można skorzystać </a:t>
            </a:r>
            <a:r>
              <a:rPr lang="pl-PL" sz="1600" b="1" dirty="0" smtClean="0"/>
              <a:t>w kolejnym gospodarstwie agroturystycznym pn. „Pyzówka” zlokalizowanym w Lasach Głuchów – Pani Barbary Wojciechowskiej</a:t>
            </a:r>
            <a:r>
              <a:rPr lang="pl-PL" sz="1600" dirty="0" smtClean="0"/>
              <a:t>. Gospodarstwo posiada specyficzną i wyjątkową ofertę kulinarną – pastę borowikową, która przygotowywana jest z własnych produktów przez właścicielkę Panią Barbarę. Produkt ten najlepiej smakuje z pszenną bagietką i chętnie spożywany jest na stoiskach promocyjnych, wydarzeniach lokalnych w tym na stoisku Stowarzyszenia Agroturystycznego „Dolina Czarnej” w Dębnie.</a:t>
            </a:r>
          </a:p>
          <a:p>
            <a:pPr algn="just"/>
            <a:r>
              <a:rPr lang="pl-PL" sz="1600" dirty="0" smtClean="0"/>
              <a:t>„Przed przyjazdem do Pani Elżbiety Kot turyści upewniają się czy rzeczywiście będą mogli skosztować zupy z pokrzyw. Jeśli przysmak się skończy, to w Nowej Hucie koło Rakowa mogą spróbować lokalnego specjału – </a:t>
            </a:r>
            <a:r>
              <a:rPr lang="pl-PL" sz="1600" dirty="0" err="1" smtClean="0"/>
              <a:t>dzionia</a:t>
            </a:r>
            <a:r>
              <a:rPr lang="pl-PL" sz="1600" dirty="0" smtClean="0"/>
              <a:t> </a:t>
            </a:r>
            <a:r>
              <a:rPr lang="pl-PL" sz="1600" dirty="0" err="1" smtClean="0"/>
              <a:t>rakowskiego</a:t>
            </a:r>
            <a:r>
              <a:rPr lang="pl-PL" sz="1600" dirty="0" smtClean="0"/>
              <a:t>, czyli kiszki z mięsa, a także nalewek. Mąż Pani Elżbiety jest kowalem, więc goście mogą obserwować jego pracę.</a:t>
            </a:r>
          </a:p>
          <a:p>
            <a:pPr algn="just"/>
            <a:r>
              <a:rPr lang="pl-PL" sz="1600" dirty="0" smtClean="0"/>
              <a:t>Gospodarze nie narzekają na brak gości a sezon trwa u nich cały rok. Przyjeżdżają nie tylko z całej Polski, ale też z Jordanii, Egiptu, Holandii i Niemiec. 60 proc. turystów odwiedza ich gospodarstwo po raz kolejny lub przyjeżdża z polecenia znajomych” – to słowa ujęte na stronie </a:t>
            </a:r>
            <a:r>
              <a:rPr lang="pl-PL" sz="1600" dirty="0" err="1" smtClean="0"/>
              <a:t>Tvn.Meteo</a:t>
            </a:r>
            <a:r>
              <a:rPr lang="pl-PL" sz="1600" dirty="0" smtClean="0"/>
              <a:t> stanowiące </a:t>
            </a:r>
            <a:r>
              <a:rPr lang="pl-PL" sz="1600" b="1" dirty="0" smtClean="0"/>
              <a:t>znakomitą promocję gospodarstwa agroturystycznego „Kuźnia – leśniczówka” – Pani Elżbiety Kot, znajdującego się w Nowej Hucie na terenie gminy Raków</a:t>
            </a:r>
            <a:r>
              <a:rPr lang="pl-PL" sz="1600" dirty="0" smtClean="0"/>
              <a:t>. Wyjątkowość polega również na tym, iż w roku 2011 gospodarstwo pozyskało 3 znaczące nagrody. Zajęło pierwsze miejsce w IV Powiatowym Konkursie na „Najładniejsze gospodarstwo agroturystyczne w powiecie kieleckim” – informacja </a:t>
            </a:r>
            <a:r>
              <a:rPr lang="pl-PL" sz="1600" dirty="0" err="1" smtClean="0"/>
              <a:t>www.powiat.kielce.pl</a:t>
            </a:r>
            <a:r>
              <a:rPr lang="pl-PL" sz="1600" dirty="0" smtClean="0"/>
              <a:t>; pierwsze miejsce w konkursie wojewódzkim pn. „Piękne i bezpieczne gospodarstwo agroturystyczne” – informacja </a:t>
            </a:r>
            <a:r>
              <a:rPr lang="pl-PL" sz="1600" dirty="0" err="1" smtClean="0">
                <a:hlinkClick r:id="rId6"/>
              </a:rPr>
              <a:t>www.sodr.gov.pl</a:t>
            </a:r>
            <a:r>
              <a:rPr lang="pl-PL" sz="1600" dirty="0" smtClean="0"/>
              <a:t>. Uzyskało także w 2011r. pierwsze miejsce w II edycji konkursu pn. „Mistrz Turystyki, Gastronomii i Rozrywki 2011” w rankingu ogólnopolskim. Najważniejsza informacji to taka, że wybór laureata odbywał się na podstawie opinii klientów – turystów biorących udział w sondażu- A. Zwierzyńska.</a:t>
            </a:r>
            <a:endParaRPr lang="pl-PL"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TotalTime>
  <Words>7665</Words>
  <Application>Microsoft Office PowerPoint</Application>
  <PresentationFormat>Pokaz na ekranie (4:3)</PresentationFormat>
  <Paragraphs>931</Paragraphs>
  <Slides>80</Slides>
  <Notes>80</Notes>
  <HiddenSlides>0</HiddenSlides>
  <MMClips>0</MMClips>
  <ScaleCrop>false</ScaleCrop>
  <HeadingPairs>
    <vt:vector size="4" baseType="variant">
      <vt:variant>
        <vt:lpstr>Motyw</vt:lpstr>
      </vt:variant>
      <vt:variant>
        <vt:i4>1</vt:i4>
      </vt:variant>
      <vt:variant>
        <vt:lpstr>Tytuły slajdów</vt:lpstr>
      </vt:variant>
      <vt:variant>
        <vt:i4>80</vt:i4>
      </vt:variant>
    </vt:vector>
  </HeadingPairs>
  <TitlesOfParts>
    <vt:vector size="81" baseType="lpstr">
      <vt:lpstr>Motyw pakietu Office</vt:lpstr>
      <vt:lpstr>Materiały zgromadzone do wydania publikacji pn. „Od kołyski aż po...” z terenu gminy Raków</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Materiały zgromadzone do wydania publikacji pn. „Od kołyski aż po...”  z terenu gminy Raków</dc:title>
  <dc:creator>DARKO</dc:creator>
  <cp:lastModifiedBy>agnieszkazwierzynska</cp:lastModifiedBy>
  <cp:revision>225</cp:revision>
  <dcterms:created xsi:type="dcterms:W3CDTF">2011-12-06T08:54:32Z</dcterms:created>
  <dcterms:modified xsi:type="dcterms:W3CDTF">2011-12-29T12:37:13Z</dcterms:modified>
</cp:coreProperties>
</file>